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76" r:id="rId4"/>
    <p:sldId id="285" r:id="rId5"/>
    <p:sldId id="284" r:id="rId6"/>
    <p:sldId id="277" r:id="rId7"/>
    <p:sldId id="271" r:id="rId8"/>
    <p:sldId id="260" r:id="rId9"/>
    <p:sldId id="259" r:id="rId10"/>
    <p:sldId id="286" r:id="rId11"/>
    <p:sldId id="265" r:id="rId12"/>
    <p:sldId id="262" r:id="rId13"/>
    <p:sldId id="266" r:id="rId14"/>
    <p:sldId id="287" r:id="rId15"/>
    <p:sldId id="288" r:id="rId16"/>
    <p:sldId id="289" r:id="rId17"/>
    <p:sldId id="290" r:id="rId18"/>
    <p:sldId id="291" r:id="rId19"/>
    <p:sldId id="279" r:id="rId20"/>
    <p:sldId id="280" r:id="rId21"/>
    <p:sldId id="268" r:id="rId22"/>
    <p:sldId id="283" r:id="rId23"/>
    <p:sldId id="269" r:id="rId2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59" autoAdjust="0"/>
    <p:restoredTop sz="63009" autoAdjust="0"/>
  </p:normalViewPr>
  <p:slideViewPr>
    <p:cSldViewPr snapToGrid="0">
      <p:cViewPr varScale="1">
        <p:scale>
          <a:sx n="54" d="100"/>
          <a:sy n="54" d="100"/>
        </p:scale>
        <p:origin x="189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Defesche" userId="e12c3b6d-e244-4d53-a4c2-9e7510b83b1f" providerId="ADAL" clId="{E7C7C996-B1F3-4B86-95D1-F843941BCA28}"/>
    <pc:docChg chg="modSld">
      <pc:chgData name="Frank Defesche" userId="e12c3b6d-e244-4d53-a4c2-9e7510b83b1f" providerId="ADAL" clId="{E7C7C996-B1F3-4B86-95D1-F843941BCA28}" dt="2018-04-08T19:03:11.090" v="96" actId="20577"/>
      <pc:docMkLst>
        <pc:docMk/>
      </pc:docMkLst>
      <pc:sldChg chg="modSp">
        <pc:chgData name="Frank Defesche" userId="e12c3b6d-e244-4d53-a4c2-9e7510b83b1f" providerId="ADAL" clId="{E7C7C996-B1F3-4B86-95D1-F843941BCA28}" dt="2018-04-08T18:57:53.025" v="33" actId="20577"/>
        <pc:sldMkLst>
          <pc:docMk/>
          <pc:sldMk cId="1277820750" sldId="256"/>
        </pc:sldMkLst>
        <pc:spChg chg="mod">
          <ac:chgData name="Frank Defesche" userId="e12c3b6d-e244-4d53-a4c2-9e7510b83b1f" providerId="ADAL" clId="{E7C7C996-B1F3-4B86-95D1-F843941BCA28}" dt="2018-04-08T18:57:53.025" v="33" actId="20577"/>
          <ac:spMkLst>
            <pc:docMk/>
            <pc:sldMk cId="1277820750" sldId="256"/>
            <ac:spMk id="3" creationId="{00000000-0000-0000-0000-000000000000}"/>
          </ac:spMkLst>
        </pc:spChg>
      </pc:sldChg>
      <pc:sldChg chg="modSp">
        <pc:chgData name="Frank Defesche" userId="e12c3b6d-e244-4d53-a4c2-9e7510b83b1f" providerId="ADAL" clId="{E7C7C996-B1F3-4B86-95D1-F843941BCA28}" dt="2018-04-08T19:03:11.090" v="96" actId="20577"/>
        <pc:sldMkLst>
          <pc:docMk/>
          <pc:sldMk cId="2579972333" sldId="288"/>
        </pc:sldMkLst>
        <pc:spChg chg="mod">
          <ac:chgData name="Frank Defesche" userId="e12c3b6d-e244-4d53-a4c2-9e7510b83b1f" providerId="ADAL" clId="{E7C7C996-B1F3-4B86-95D1-F843941BCA28}" dt="2018-04-08T19:03:11.090" v="96" actId="20577"/>
          <ac:spMkLst>
            <pc:docMk/>
            <pc:sldMk cId="2579972333" sldId="288"/>
            <ac:spMk id="3" creationId="{234C00FD-0351-4732-A0D5-DF1C5B08BA51}"/>
          </ac:spMkLst>
        </pc:spChg>
      </pc:sldChg>
      <pc:sldChg chg="addSp modSp modAnim">
        <pc:chgData name="Frank Defesche" userId="e12c3b6d-e244-4d53-a4c2-9e7510b83b1f" providerId="ADAL" clId="{E7C7C996-B1F3-4B86-95D1-F843941BCA28}" dt="2018-04-08T19:00:18.641" v="35" actId="14100"/>
        <pc:sldMkLst>
          <pc:docMk/>
          <pc:sldMk cId="4040030008" sldId="291"/>
        </pc:sldMkLst>
        <pc:spChg chg="mod">
          <ac:chgData name="Frank Defesche" userId="e12c3b6d-e244-4d53-a4c2-9e7510b83b1f" providerId="ADAL" clId="{E7C7C996-B1F3-4B86-95D1-F843941BCA28}" dt="2018-04-08T19:00:18.641" v="35" actId="14100"/>
          <ac:spMkLst>
            <pc:docMk/>
            <pc:sldMk cId="4040030008" sldId="291"/>
            <ac:spMk id="3" creationId="{8205A704-FA24-4C5E-86D0-1DE835B74035}"/>
          </ac:spMkLst>
        </pc:spChg>
        <pc:picChg chg="add">
          <ac:chgData name="Frank Defesche" userId="e12c3b6d-e244-4d53-a4c2-9e7510b83b1f" providerId="ADAL" clId="{E7C7C996-B1F3-4B86-95D1-F843941BCA28}" dt="2018-04-08T19:00:11.799" v="34"/>
          <ac:picMkLst>
            <pc:docMk/>
            <pc:sldMk cId="4040030008" sldId="291"/>
            <ac:picMk id="4" creationId="{63278BB9-9B35-40DE-B243-AB82165A362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BE804C-55F5-4836-BF2E-E33C43B00442}" type="datetimeFigureOut">
              <a:rPr lang="nl-NL" smtClean="0"/>
              <a:t>8-4-2018</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B61E4D-4A26-4058-BAC9-2662F5390DAE}" type="slidenum">
              <a:rPr lang="nl-NL" smtClean="0"/>
              <a:t>‹nr.›</a:t>
            </a:fld>
            <a:endParaRPr lang="nl-NL"/>
          </a:p>
        </p:txBody>
      </p:sp>
    </p:spTree>
    <p:extLst>
      <p:ext uri="{BB962C8B-B14F-4D97-AF65-F5344CB8AC3E}">
        <p14:creationId xmlns:p14="http://schemas.microsoft.com/office/powerpoint/2010/main" val="3320999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1</a:t>
            </a:fld>
            <a:endParaRPr lang="nl-NL"/>
          </a:p>
        </p:txBody>
      </p:sp>
    </p:spTree>
    <p:extLst>
      <p:ext uri="{BB962C8B-B14F-4D97-AF65-F5344CB8AC3E}">
        <p14:creationId xmlns:p14="http://schemas.microsoft.com/office/powerpoint/2010/main" val="2763499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Bij een </a:t>
            </a:r>
            <a:r>
              <a:rPr lang="nl-NL" dirty="0" err="1"/>
              <a:t>datalek</a:t>
            </a:r>
            <a:r>
              <a:rPr lang="nl-NL" dirty="0"/>
              <a:t> gaat het om toegang tot of</a:t>
            </a:r>
            <a:r>
              <a:rPr lang="nl-NL" baseline="0" dirty="0"/>
              <a:t> vernietiging, wijziging of vrijkomen van persoonsgegevens bij een organisatie zonder dat dit de bedoeling is van deze organisatie. Onder een </a:t>
            </a:r>
            <a:r>
              <a:rPr lang="nl-NL" baseline="0" dirty="0" err="1"/>
              <a:t>datalek</a:t>
            </a:r>
            <a:r>
              <a:rPr lang="nl-NL" baseline="0" dirty="0"/>
              <a:t> valt dus niet alleen het vrijkomen (lekken) van gegevens, maar ook onrechtmatige verwerking van gegevens. We spreken van een </a:t>
            </a:r>
            <a:r>
              <a:rPr lang="nl-NL" baseline="0" dirty="0" err="1"/>
              <a:t>datalek</a:t>
            </a:r>
            <a:r>
              <a:rPr lang="nl-NL" baseline="0" dirty="0"/>
              <a:t> als er een inbreuk is op de beveiliging van persoonsgegevens. Bij een </a:t>
            </a:r>
            <a:r>
              <a:rPr lang="nl-NL" baseline="0" dirty="0" err="1"/>
              <a:t>datalek</a:t>
            </a:r>
            <a:r>
              <a:rPr lang="nl-NL" baseline="0" dirty="0"/>
              <a:t> zijn de persoonsgegevens blootgesteld aan verlies of onrechtmatige verwerking  - dus aan datgene waartegen de beveiligingsmaatregelen bescherming moeten bieden. Voorbeelden van datalekken zijn: een kwijtgeraakte USB-stick met persoonsgegevens, een gestolen laptop of een inbraak in een databestand door een hacker.</a:t>
            </a:r>
          </a:p>
          <a:p>
            <a:endParaRPr lang="nl-NL" baseline="0" dirty="0"/>
          </a:p>
          <a:p>
            <a:r>
              <a:rPr lang="nl-NL" baseline="0" dirty="0"/>
              <a:t>Zoals de definitie hierboven aangeeft kan een </a:t>
            </a:r>
            <a:r>
              <a:rPr lang="nl-NL" baseline="0" dirty="0" err="1"/>
              <a:t>datalek</a:t>
            </a:r>
            <a:r>
              <a:rPr lang="nl-NL" baseline="0" dirty="0"/>
              <a:t> al vrij snel plaatsvinden, dit hoeft niet altijd een probleem te zijn. Hoe we hiermee om (moeten) gaan hebben we vastgelegd in een procedure. Deze procedure zullen we altijd moeten volgen en we vragen daarvoor ook jullie medewerking.</a:t>
            </a:r>
          </a:p>
          <a:p>
            <a:endParaRPr lang="nl-NL" baseline="0" dirty="0"/>
          </a:p>
          <a:p>
            <a:r>
              <a:rPr lang="nl-NL" baseline="0" dirty="0"/>
              <a:t>Wat nu als ik per ongeluk een </a:t>
            </a:r>
            <a:r>
              <a:rPr lang="nl-NL" baseline="0" dirty="0" err="1"/>
              <a:t>datalek</a:t>
            </a:r>
            <a:r>
              <a:rPr lang="nl-NL" baseline="0" dirty="0"/>
              <a:t> veroorzaak (Of een </a:t>
            </a:r>
            <a:r>
              <a:rPr lang="nl-NL" baseline="0" dirty="0" err="1"/>
              <a:t>datalek</a:t>
            </a:r>
            <a:r>
              <a:rPr lang="nl-NL" baseline="0" dirty="0"/>
              <a:t> wat per ongeluk gebeurt constateer)? </a:t>
            </a:r>
          </a:p>
          <a:p>
            <a:r>
              <a:rPr lang="nl-NL" baseline="0" dirty="0"/>
              <a:t>Dan meldt je dit volgens de procedure en zullen we er vanuit Scouting NL voor zorgen dat e.e.a. correct volgens de regelgeving wordt afgehandeld</a:t>
            </a:r>
          </a:p>
          <a:p>
            <a:endParaRPr lang="nl-NL" baseline="0" dirty="0"/>
          </a:p>
          <a:p>
            <a:r>
              <a:rPr lang="nl-NL" baseline="0" dirty="0"/>
              <a:t>Wat nu als ik (of iemand anders) bewust de regels aan zijn / haar laars lapt en toch de gegevens misbruikt?</a:t>
            </a:r>
          </a:p>
          <a:p>
            <a:r>
              <a:rPr lang="nl-NL" baseline="0" dirty="0"/>
              <a:t>Dan zal dit afhankelijk van de ernst 1 van de volgende maatregelen kunnen opleveren: waarschuwing, ontzeggen toegang tot gegevens, beëindigen functie of taak en eventueel zelfs einde lidmaatschap. Er zal daarnaast ook steeds worden onderzocht of dit misbruik voorkomen kan worden. De sanctie wordt bepaald door het landelijk bestuur. </a:t>
            </a:r>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13</a:t>
            </a:fld>
            <a:endParaRPr lang="nl-NL"/>
          </a:p>
        </p:txBody>
      </p:sp>
    </p:spTree>
    <p:extLst>
      <p:ext uri="{BB962C8B-B14F-4D97-AF65-F5344CB8AC3E}">
        <p14:creationId xmlns:p14="http://schemas.microsoft.com/office/powerpoint/2010/main" val="3129400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Foto’s,</a:t>
            </a:r>
            <a:r>
              <a:rPr lang="nl-NL" baseline="0" dirty="0"/>
              <a:t> zeker van kinderen, worden al heel snel als (bijzondere) persoonsgegevens gezien. Het gaat dan om foto’s waarop iemand herkenbaar is. Om iets met foto’s te doen moet je onder de AVG toestemming hebben van het lid of de wettelijk vertegenwoordiger.</a:t>
            </a:r>
          </a:p>
          <a:p>
            <a:r>
              <a:rPr lang="nl-NL" baseline="0" dirty="0"/>
              <a:t>Ondubbelzinnig houdt in dat je duidelijk moet maken waarvoor je de foto gebruikt als je om toestemming vraagt. Dit kan bijvoorbeeld op het inschrijfformulier, maak de toestemming voor foto’s specifiek!</a:t>
            </a:r>
          </a:p>
          <a:p>
            <a:r>
              <a:rPr lang="nl-NL" baseline="0" dirty="0"/>
              <a:t>De toestemming kan geweigerd worden, dus zorg ervoor dat je regelt hoe je daar mee om gaat.</a:t>
            </a:r>
          </a:p>
          <a:p>
            <a:endParaRPr lang="nl-NL" baseline="0" dirty="0"/>
          </a:p>
          <a:p>
            <a:r>
              <a:rPr lang="nl-NL" baseline="0" dirty="0"/>
              <a:t>Hoe dan ook is het beste om de foto’s niet op een openbare plek op internet te zetten. Je hebt dan geen controle meer over wat er mee gebeurt. Gebruik beveiligde omgevingen waar alleen (groepen van) leden bij kunnen.</a:t>
            </a:r>
          </a:p>
          <a:p>
            <a:r>
              <a:rPr lang="nl-NL" baseline="0" dirty="0"/>
              <a:t>Denk ook na over foto’s van oud-leden: het is beter om foto’s te archiveren dat ze oneindig op een website te plaatsen.</a:t>
            </a:r>
            <a:endParaRPr lang="nl-NL"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19</a:t>
            </a:fld>
            <a:endParaRPr lang="nl-NL"/>
          </a:p>
        </p:txBody>
      </p:sp>
    </p:spTree>
    <p:extLst>
      <p:ext uri="{BB962C8B-B14F-4D97-AF65-F5344CB8AC3E}">
        <p14:creationId xmlns:p14="http://schemas.microsoft.com/office/powerpoint/2010/main" val="13288323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Bijzondere persoonsgegevens, waaronder</a:t>
            </a:r>
            <a:r>
              <a:rPr lang="nl-NL" baseline="0" dirty="0"/>
              <a:t> gegevens over gezondheid, maar ook foto’s, mogen niet verwerkt worden. Tenzij daarop een uitzondering is op een wettelijke grondslag. Voor gebruik binnen Scouting is dat eigenlijk alleen wanneer er toestemming voor is gegeven.</a:t>
            </a:r>
          </a:p>
          <a:p>
            <a:r>
              <a:rPr lang="nl-NL" baseline="0" dirty="0"/>
              <a:t>Als je deze gegevens wilt verwerken, moet het lid of de ouder dus ondubbelzinnig toestemming geven: ze moeten weten wat je met de gegevens wilt gaan doen.</a:t>
            </a:r>
          </a:p>
          <a:p>
            <a:r>
              <a:rPr lang="nl-NL" baseline="0" dirty="0"/>
              <a:t>Verwerken, waaronder bewaren, mag alleen voor zover het nodig is. Bedenk dus goed waarvoor je gegevens over gezondheid vraagt en echt nodig hebt. Alleen voor kamp, ook voor opkomsten? En als je de gegevens niet meer voor dat doel nodig hebt, moet je ze vernietigen op een veilige manier.</a:t>
            </a:r>
          </a:p>
          <a:p>
            <a:endParaRPr lang="nl-NL" baseline="0" dirty="0"/>
          </a:p>
          <a:p>
            <a:r>
              <a:rPr lang="nl-NL" baseline="0" dirty="0"/>
              <a:t>De gegevens op een ID-bewijs zijn ook bijzondere gegevens, namelijk het BSN-nummer en een identificerende foto. Een kopie van die gegevens mag alleen wanneer dit verstrekt moet worden aan een instantie. Maak afspraken over het meenemen van ID-bewijzen. Zie verder het infoblad reisdocumenten.</a:t>
            </a:r>
            <a:endParaRPr lang="nl-NL"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20</a:t>
            </a:fld>
            <a:endParaRPr lang="nl-NL"/>
          </a:p>
        </p:txBody>
      </p:sp>
    </p:spTree>
    <p:extLst>
      <p:ext uri="{BB962C8B-B14F-4D97-AF65-F5344CB8AC3E}">
        <p14:creationId xmlns:p14="http://schemas.microsoft.com/office/powerpoint/2010/main" val="254926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Al met al een heel verhaal en zoals je zult begrijpen ga je er het nodige van merken. Het is niet zo dat we je het werk per</a:t>
            </a:r>
            <a:r>
              <a:rPr lang="nl-NL" baseline="0" dirty="0"/>
              <a:t> definitie moeilijker of lastiger willen maken; het gaat voor een heel belangrijk deel om bewustwording: wat doe je met de persoonsgegevens van onze leden? Hier moeten we zuinig op zijn en secuur mee omgaan. We willen je overal bij helpen en je de nodige handvatten geven om je werk zo makkelijk mogelijk te blijven doen binnen de nieuwe richtlijnen.</a:t>
            </a:r>
          </a:p>
          <a:p>
            <a:endParaRPr lang="nl-NL" baseline="0" dirty="0"/>
          </a:p>
          <a:p>
            <a:r>
              <a:rPr lang="nl-NL" baseline="0" dirty="0"/>
              <a:t>Wat ga je hier zelf van merken?</a:t>
            </a:r>
          </a:p>
          <a:p>
            <a:pPr marL="171450" indent="-171450">
              <a:buFontTx/>
              <a:buChar char="-"/>
            </a:pPr>
            <a:r>
              <a:rPr lang="nl-NL" baseline="0" dirty="0"/>
              <a:t>Sinds 2017 krijgt iedereen binnen Scouting bij zijn eerste </a:t>
            </a:r>
            <a:r>
              <a:rPr lang="nl-NL" baseline="0" dirty="0" err="1"/>
              <a:t>log-in</a:t>
            </a:r>
            <a:r>
              <a:rPr lang="nl-NL" baseline="0" dirty="0"/>
              <a:t> in SOL een melding met akkoordverklaring. Ga je niet akkoord? Dan kun je géén gebruik maken van SOL. Daarnaast zal er een melding blijven bestaan bij het exporteren van gegevens; deze melding is er nu ook al.</a:t>
            </a:r>
          </a:p>
          <a:p>
            <a:pPr marL="171450" indent="-171450">
              <a:buFontTx/>
              <a:buChar char="-"/>
            </a:pPr>
            <a:r>
              <a:rPr lang="nl-NL" baseline="0" dirty="0"/>
              <a:t>Je krijgt een aantal handvatten van ons mee,</a:t>
            </a:r>
          </a:p>
          <a:p>
            <a:pPr marL="171450" indent="-171450">
              <a:buFontTx/>
              <a:buChar char="-"/>
            </a:pPr>
            <a:r>
              <a:rPr lang="nl-NL" baseline="0" dirty="0"/>
              <a:t>Rollen en rechten worden waar nodig aangescherpt</a:t>
            </a:r>
          </a:p>
          <a:p>
            <a:pPr marL="171450" indent="-171450">
              <a:buFontTx/>
              <a:buChar char="-"/>
            </a:pPr>
            <a:r>
              <a:rPr lang="nl-NL" baseline="0" dirty="0"/>
              <a:t>Eigen actiepunten voor je groep of regio</a:t>
            </a:r>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21</a:t>
            </a:fld>
            <a:endParaRPr lang="nl-NL"/>
          </a:p>
        </p:txBody>
      </p:sp>
    </p:spTree>
    <p:extLst>
      <p:ext uri="{BB962C8B-B14F-4D97-AF65-F5344CB8AC3E}">
        <p14:creationId xmlns:p14="http://schemas.microsoft.com/office/powerpoint/2010/main" val="509104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Stappenplan om met</a:t>
            </a:r>
            <a:r>
              <a:rPr lang="nl-NL" baseline="0" dirty="0"/>
              <a:t> het onderwerp aan de slag te gaan in de groep/regio.</a:t>
            </a:r>
          </a:p>
          <a:p>
            <a:endParaRPr lang="nl-NL" baseline="0" dirty="0"/>
          </a:p>
          <a:p>
            <a:r>
              <a:rPr lang="nl-NL" baseline="0" dirty="0"/>
              <a:t>Checklist verwerkingen / checklist privacy helpen je invulling te geven aan bovengenoemde. </a:t>
            </a:r>
            <a:endParaRPr lang="nl-NL"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22</a:t>
            </a:fld>
            <a:endParaRPr lang="nl-NL"/>
          </a:p>
        </p:txBody>
      </p:sp>
    </p:spTree>
    <p:extLst>
      <p:ext uri="{BB962C8B-B14F-4D97-AF65-F5344CB8AC3E}">
        <p14:creationId xmlns:p14="http://schemas.microsoft.com/office/powerpoint/2010/main" val="25551971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0" dirty="0"/>
              <a:t>Waar</a:t>
            </a:r>
            <a:r>
              <a:rPr lang="nl-NL" b="0" baseline="0" dirty="0"/>
              <a:t> vind ik wat?</a:t>
            </a:r>
          </a:p>
          <a:p>
            <a:r>
              <a:rPr lang="nl-NL" b="0" baseline="0" dirty="0"/>
              <a:t>Het </a:t>
            </a:r>
            <a:r>
              <a:rPr lang="nl-NL" b="0" baseline="0" dirty="0" err="1"/>
              <a:t>privacybeleid</a:t>
            </a:r>
            <a:r>
              <a:rPr lang="nl-NL" b="0" baseline="0" dirty="0"/>
              <a:t>, de checklist en procedure datalekken vind je op internet. De komende tijd zal gebruikt worden om (samen met jullie) te kijken waar nog meer behoefte aan is qua hulpmiddelen of waar we de informatie nog moeten uitbreiden, en ook dat </a:t>
            </a:r>
            <a:r>
              <a:rPr lang="nl-NL" b="0" baseline="0" dirty="0" err="1"/>
              <a:t>zul</a:t>
            </a:r>
            <a:r>
              <a:rPr lang="nl-NL" b="0" baseline="0" dirty="0"/>
              <a:t> je dan terug gaan vinden op internet.</a:t>
            </a:r>
          </a:p>
          <a:p>
            <a:endParaRPr lang="nl-NL" b="0" baseline="0" dirty="0"/>
          </a:p>
          <a:p>
            <a:r>
              <a:rPr lang="nl-NL" b="0" baseline="0" dirty="0"/>
              <a:t>Op scouting.nl/privacy vind je alle stukken openbaar.</a:t>
            </a:r>
          </a:p>
          <a:p>
            <a:endParaRPr lang="nl-NL" b="0" baseline="0" dirty="0"/>
          </a:p>
          <a:p>
            <a:r>
              <a:rPr lang="nl-NL" b="0" baseline="0" dirty="0"/>
              <a:t>Vragen per mail.</a:t>
            </a:r>
          </a:p>
          <a:p>
            <a:r>
              <a:rPr lang="nl-NL" b="0" baseline="0" dirty="0"/>
              <a:t>Heb je zelf een tool ontwikkeld? Stuur deze op, mogelijk goed te gebruiken binnen Scouting!</a:t>
            </a:r>
            <a:endParaRPr lang="nl-NL" b="0"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23</a:t>
            </a:fld>
            <a:endParaRPr lang="nl-NL"/>
          </a:p>
        </p:txBody>
      </p:sp>
    </p:spTree>
    <p:extLst>
      <p:ext uri="{BB962C8B-B14F-4D97-AF65-F5344CB8AC3E}">
        <p14:creationId xmlns:p14="http://schemas.microsoft.com/office/powerpoint/2010/main" val="4281713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aseline="0"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2</a:t>
            </a:fld>
            <a:endParaRPr lang="nl-NL"/>
          </a:p>
        </p:txBody>
      </p:sp>
    </p:spTree>
    <p:extLst>
      <p:ext uri="{BB962C8B-B14F-4D97-AF65-F5344CB8AC3E}">
        <p14:creationId xmlns:p14="http://schemas.microsoft.com/office/powerpoint/2010/main" val="2205660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draait allemaal om de invoering van de GDPR,</a:t>
            </a:r>
            <a:r>
              <a:rPr lang="nl-NL" baseline="0" dirty="0"/>
              <a:t> in Nederland de AVG. Deze Europese wetgeving met vertaalslagen naar regelgeving in Nederland in de wet AVG, gaat in in mei 2018. Een aantal zaken maken het wat complexer in uitvoer ten opzichte van de huidige situatie, maar</a:t>
            </a:r>
            <a:r>
              <a:rPr lang="mr-IN" baseline="0" dirty="0"/>
              <a:t>…</a:t>
            </a:r>
            <a:r>
              <a:rPr lang="nl-NL" baseline="0" dirty="0"/>
              <a:t> in de huidige WBP staat heel veel al beschreven en zou je eigenlijk al aan moeten voldoen.</a:t>
            </a:r>
          </a:p>
          <a:p>
            <a:r>
              <a:rPr lang="nl-NL" baseline="0" dirty="0"/>
              <a:t>Daar zijn weinig mensen zich van bewust.</a:t>
            </a:r>
          </a:p>
          <a:p>
            <a:r>
              <a:rPr lang="nl-NL" baseline="0" dirty="0"/>
              <a:t>In de nieuwe situatie betreft het een </a:t>
            </a:r>
            <a:r>
              <a:rPr lang="nl-NL" baseline="0" dirty="0" err="1"/>
              <a:t>europese</a:t>
            </a:r>
            <a:r>
              <a:rPr lang="nl-NL" baseline="0" dirty="0"/>
              <a:t> wet waarvoor veel aandacht is in de media, mede door de torenhogen boetes die de toezichthouders in de nieuwe situatie kunnen gaan uitdelen; de handhaving wordt strenger.</a:t>
            </a:r>
          </a:p>
          <a:p>
            <a:r>
              <a:rPr lang="nl-NL" baseline="0" dirty="0"/>
              <a:t>Door de aandacht voor de nieuwe wetgeving maar ook veranderingen in de maatschappij (</a:t>
            </a:r>
            <a:r>
              <a:rPr lang="nl-NL" baseline="0" dirty="0" err="1"/>
              <a:t>social</a:t>
            </a:r>
            <a:r>
              <a:rPr lang="nl-NL" baseline="0" dirty="0"/>
              <a:t> media bijv. </a:t>
            </a:r>
            <a:r>
              <a:rPr lang="mr-IN" baseline="0" dirty="0"/>
              <a:t>–</a:t>
            </a:r>
            <a:r>
              <a:rPr lang="nl-NL" baseline="0" dirty="0"/>
              <a:t> wie weet wat van mij?), is er bij mensen meer bewustwording en is de verwachting naar organisaties groter geworden: men verwacht dat je het goed geregeld hebt, ook als Scouting.</a:t>
            </a:r>
          </a:p>
          <a:p>
            <a:r>
              <a:rPr lang="nl-NL" baseline="0" dirty="0"/>
              <a:t>Dat vereist actie en daarom is het goed dat jullie hier vanavond zijn. </a:t>
            </a:r>
          </a:p>
          <a:p>
            <a:endParaRPr lang="nl-NL" baseline="0" dirty="0"/>
          </a:p>
          <a:p>
            <a:r>
              <a:rPr lang="nl-NL" baseline="0" dirty="0"/>
              <a:t>Alles lijkt heel veel en ingewikkeld. Dat is het soms ook, maar met de nodige hulpmiddelen en de informatie die je vanavond op doet maak je er een overzichtelijke uitdaging van waarmee je in korte tijd ‘AVG-</a:t>
            </a:r>
            <a:r>
              <a:rPr lang="nl-NL" baseline="0" dirty="0" err="1"/>
              <a:t>proof</a:t>
            </a:r>
            <a:r>
              <a:rPr lang="nl-NL" baseline="0" dirty="0"/>
              <a:t>’ bent. </a:t>
            </a:r>
          </a:p>
          <a:p>
            <a:endParaRPr lang="nl-NL" baseline="0" dirty="0"/>
          </a:p>
          <a:p>
            <a:r>
              <a:rPr lang="nl-NL" baseline="0" dirty="0"/>
              <a:t>Let op: wat we vanavond met je delen is onze interpretatie van de wet- en regelgeving. Het kan zijn dat bepaalde zaken anders worden uitgelegd op je werk, door mensen die je tegenkomt enzovoorts. De belangrijkste reden hiervoor is dat sommige dingen heel duidelijk zijn, maar dat er ook veel zaken nog niet goed duidelijk zijn of op meerdere manieren zijn uit te leggen. In de nabije toekomst zal hierover meer duidelijk worden, door aanvullende regelgeving of toepassing in de praktijk en rechtszaken.   </a:t>
            </a:r>
          </a:p>
          <a:p>
            <a:endParaRPr lang="nl-NL" baseline="0"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3</a:t>
            </a:fld>
            <a:endParaRPr lang="nl-NL"/>
          </a:p>
        </p:txBody>
      </p:sp>
    </p:spTree>
    <p:extLst>
      <p:ext uri="{BB962C8B-B14F-4D97-AF65-F5344CB8AC3E}">
        <p14:creationId xmlns:p14="http://schemas.microsoft.com/office/powerpoint/2010/main" val="416111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Wie kan er nog meer bedenken?</a:t>
            </a:r>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6</a:t>
            </a:fld>
            <a:endParaRPr lang="nl-NL"/>
          </a:p>
        </p:txBody>
      </p:sp>
    </p:spTree>
    <p:extLst>
      <p:ext uri="{BB962C8B-B14F-4D97-AF65-F5344CB8AC3E}">
        <p14:creationId xmlns:p14="http://schemas.microsoft.com/office/powerpoint/2010/main" val="1989411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Persoonsgegevens zijn gegevens die je kunt verbinden aan een persoon. De wet spreekt</a:t>
            </a:r>
            <a:r>
              <a:rPr lang="nl-NL" baseline="0" dirty="0"/>
              <a:t> over gegevens “betreffend op een </a:t>
            </a:r>
            <a:r>
              <a:rPr lang="nl-NL" baseline="0" dirty="0" err="1"/>
              <a:t>indentificeerbaar</a:t>
            </a:r>
            <a:r>
              <a:rPr lang="nl-NL" baseline="0" dirty="0"/>
              <a:t> persoon”. Niet alle informatie zijn dus persoonsgegevens (bijvoorbeeld de beschrijving van een </a:t>
            </a:r>
            <a:r>
              <a:rPr lang="nl-NL" baseline="0" dirty="0" err="1"/>
              <a:t>scoutshop</a:t>
            </a:r>
            <a:r>
              <a:rPr lang="nl-NL" baseline="0" dirty="0"/>
              <a:t>-artikel), maar zodra je ze kunt verbinden aan een persoon, is de wet al heel gauw van toepassing.</a:t>
            </a:r>
          </a:p>
          <a:p>
            <a:endParaRPr lang="nl-NL" baseline="0" dirty="0"/>
          </a:p>
          <a:p>
            <a:r>
              <a:rPr lang="nl-NL" baseline="0" dirty="0"/>
              <a:t>Het gaat dan in grote lijnen om NAW-gegevens, dus ook een mailadres of telefoonnummer, en bijzondere gegevens. Dat zijn onder andere geloofsovertuiging, ras, seksuele voorkeur, medische gegevens en soms ook een foto of videobeelden waarop iemand herkenbaar staat en je gegevens kunt afleiden.</a:t>
            </a:r>
          </a:p>
          <a:p>
            <a:r>
              <a:rPr lang="nl-NL" baseline="0" dirty="0"/>
              <a:t>Bij bijzondere gegevens gelden strengere regels.</a:t>
            </a:r>
          </a:p>
          <a:p>
            <a:endParaRPr lang="nl-NL" baseline="0" dirty="0"/>
          </a:p>
          <a:p>
            <a:r>
              <a:rPr lang="nl-NL" dirty="0"/>
              <a:t>Alles</a:t>
            </a:r>
            <a:r>
              <a:rPr lang="nl-NL" baseline="0" dirty="0"/>
              <a:t> draait hier om persoonsgegevens en het waarborgen van de privacy daarvan bij het verwerken daarvan.</a:t>
            </a:r>
          </a:p>
          <a:p>
            <a:r>
              <a:rPr lang="nl-NL" baseline="0" dirty="0"/>
              <a:t>Met verwerken bedoelen we alles wat je met gegevens doet.  </a:t>
            </a:r>
          </a:p>
          <a:p>
            <a:r>
              <a:rPr lang="nl-NL" baseline="0" dirty="0"/>
              <a:t>We hebben het over registreren: hoe leggen we de gegevens vast</a:t>
            </a:r>
          </a:p>
          <a:p>
            <a:r>
              <a:rPr lang="nl-NL" baseline="0" dirty="0"/>
              <a:t>We hebben het over gebruiken: hoe gebruiken we de gegevens die bij ons binnenkomen, wie doet dat, welke afspraken zijn daarover gemaakt en wie kan waarbij?</a:t>
            </a:r>
          </a:p>
          <a:p>
            <a:r>
              <a:rPr lang="nl-NL" baseline="0" dirty="0"/>
              <a:t>We hebben het over bewaren: welke gegevens leggen we vast, hoe leggen we die vast en hoelang leggen we die vast?</a:t>
            </a:r>
          </a:p>
          <a:p>
            <a:endParaRPr lang="nl-NL"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7</a:t>
            </a:fld>
            <a:endParaRPr lang="nl-NL"/>
          </a:p>
        </p:txBody>
      </p:sp>
    </p:spTree>
    <p:extLst>
      <p:ext uri="{BB962C8B-B14F-4D97-AF65-F5344CB8AC3E}">
        <p14:creationId xmlns:p14="http://schemas.microsoft.com/office/powerpoint/2010/main" val="24799899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Bij alle verwerkingen van persoonsgegevens</a:t>
            </a:r>
            <a:r>
              <a:rPr lang="nl-NL" baseline="0" dirty="0"/>
              <a:t> moeten we letten op de privacy. Dat geldt dus bij alles wat je doet, zoals:</a:t>
            </a:r>
          </a:p>
          <a:p>
            <a:r>
              <a:rPr lang="nl-NL" baseline="0" dirty="0"/>
              <a:t>Registreren</a:t>
            </a:r>
          </a:p>
          <a:p>
            <a:r>
              <a:rPr lang="nl-NL" baseline="0" dirty="0"/>
              <a:t>Gebruiken (Raadplegen en delen)</a:t>
            </a:r>
          </a:p>
          <a:p>
            <a:r>
              <a:rPr lang="nl-NL" baseline="0" dirty="0"/>
              <a:t>Bewaren</a:t>
            </a:r>
          </a:p>
          <a:p>
            <a:endParaRPr lang="nl-NL"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Relevante gegevens: voorbeeld</a:t>
            </a:r>
            <a:r>
              <a:rPr lang="nl-NL" baseline="0" dirty="0"/>
              <a:t> ledenlijstje met alle NAW gegevens </a:t>
            </a:r>
            <a:r>
              <a:rPr lang="nl-NL" baseline="0" dirty="0" err="1"/>
              <a:t>ipv</a:t>
            </a:r>
            <a:r>
              <a:rPr lang="nl-NL" baseline="0" dirty="0"/>
              <a:t> alleen naam, telefoonnummer ouders en </a:t>
            </a:r>
            <a:r>
              <a:rPr lang="nl-NL" baseline="0" dirty="0" err="1"/>
              <a:t>mailaders</a:t>
            </a:r>
            <a:r>
              <a:rPr lang="nl-NL" baseline="0" dirty="0"/>
              <a:t> &gt; wat heb je écht nodig?</a:t>
            </a:r>
            <a:endParaRPr lang="nl-NL" dirty="0"/>
          </a:p>
          <a:p>
            <a:endParaRPr lang="nl-NL" baseline="0"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8</a:t>
            </a:fld>
            <a:endParaRPr lang="nl-NL"/>
          </a:p>
        </p:txBody>
      </p:sp>
    </p:spTree>
    <p:extLst>
      <p:ext uri="{BB962C8B-B14F-4D97-AF65-F5344CB8AC3E}">
        <p14:creationId xmlns:p14="http://schemas.microsoft.com/office/powerpoint/2010/main" val="3622605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Voor alle gegevens die we registreren geldt dat we goed moeten kijken dat deze gegevens niet door andere mensen dan degene waar ze voor bedoeld</a:t>
            </a:r>
            <a:r>
              <a:rPr lang="nl-NL" baseline="0" dirty="0"/>
              <a:t> zijn ingezien kunnen worden. Hiervoor zijn er in Scouts Online een aantal maatregelen getroffen, maar degene die hier het meest van belang is, zijn de permissies. Deze zijn gebaseerd op de taken en verantwoordelijkheden zoals deze in het HHR zijn vastgelegd. Hierdoor kan het dus zijn dat jij, of iemand anders bepaalde gegevens niet kunt zien, terwijl iemand met een andere rol dit wel kan. Het is dan strikt gezien niet de bedoeling dat je deze gegevens inziet, en deze zouden dan ook eigenlijk niet aan je verstrekt moeten worden. Wil je ergens bij en kan je dit niet? Dan moet er goed gekeken worden of de rol die je hebt in Scouts Online wel goed is, en of je wel de beschikking over deze gegevens hoort te hebben.</a:t>
            </a:r>
          </a:p>
          <a:p>
            <a:endParaRPr lang="nl-NL" baseline="0" dirty="0"/>
          </a:p>
          <a:p>
            <a:r>
              <a:rPr lang="nl-NL" baseline="0" dirty="0"/>
              <a:t>Een aantal bijzondere gegevens die in Scouts Online kunnen worden ingevuld, worden ingevuld bij de Aanvullende </a:t>
            </a:r>
            <a:r>
              <a:rPr lang="nl-NL" baseline="0" dirty="0" err="1"/>
              <a:t>lidgegevens</a:t>
            </a:r>
            <a:r>
              <a:rPr lang="nl-NL" baseline="0" dirty="0"/>
              <a:t>. Deze worden regelmatig als gezondheidsformulier gebruikt en hier staan dan ook bijzondere gegevens in. Wees met deze gegevens en mogelijkheid extra voorzichtig. </a:t>
            </a:r>
            <a:r>
              <a:rPr lang="nl-NL" b="0" baseline="0" dirty="0"/>
              <a:t>Straks meer bij bijz. Persoonsgegevens. </a:t>
            </a:r>
            <a:endParaRPr lang="nl-NL" b="1" baseline="0" dirty="0"/>
          </a:p>
          <a:p>
            <a:endParaRPr lang="nl-NL" baseline="0" dirty="0"/>
          </a:p>
          <a:p>
            <a:r>
              <a:rPr lang="nl-NL" baseline="0" dirty="0"/>
              <a:t>Alle gegevens die je mag inzien, zijn strikt voor jou, jij hebt er toestemming op en iemand anders misschien niet. Het is dan dus ook niet de bedoeling dat je gegevens doorgeeft aan anderen, je hebt hierbij een verplichting tot geheimhouding.</a:t>
            </a:r>
          </a:p>
          <a:p>
            <a:endParaRPr lang="nl-NL" baseline="0" dirty="0"/>
          </a:p>
          <a:p>
            <a:r>
              <a:rPr lang="nl-NL" baseline="0" dirty="0"/>
              <a:t>Op persoonsgegevens, medische gegevens, etc. rusten allemaal wettelijke vervaltermijnen. Deze termijn is voor persoonsgegevens tot maximaal 2 jaar na beëindigen van de klant-relatie. Als vereniging hebben we hier nu nog een uitzondering op waardoor we oudere gegevens mogen bewaren. Hiervoor is het echter wel zo dat deze gegevens alleen door een speciale archief functie bekeken moeten worden. Hiervoor zal e.e.a. nog aangepast worden in Scouts Online.</a:t>
            </a:r>
          </a:p>
          <a:p>
            <a:endParaRPr lang="nl-NL" baseline="0" dirty="0"/>
          </a:p>
          <a:p>
            <a:r>
              <a:rPr lang="nl-NL" baseline="0" dirty="0"/>
              <a:t>Omdat het zo belangrijk is dat iedereen de juiste functies heeft om zodoende te zorgen dat alle gegevens op de goede manier zijn afgeschermd, zal er vanaf nu regelmatig gekeken worden naar welke functies er in gebruik zijn en of dit de juiste zijn die passen bij de werkzaamheden.</a:t>
            </a:r>
            <a:endParaRPr lang="nl-NL" dirty="0"/>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9</a:t>
            </a:fld>
            <a:endParaRPr lang="nl-NL"/>
          </a:p>
        </p:txBody>
      </p:sp>
    </p:spTree>
    <p:extLst>
      <p:ext uri="{BB962C8B-B14F-4D97-AF65-F5344CB8AC3E}">
        <p14:creationId xmlns:p14="http://schemas.microsoft.com/office/powerpoint/2010/main" val="2631850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bewaren van persoonsgegevens (en daarmee ook de mogelijkheid om persoonsgegevens uit te wisselen) is iets</a:t>
            </a:r>
            <a:r>
              <a:rPr lang="nl-NL" baseline="0" dirty="0"/>
              <a:t> waar we ons met zijn allen heel bewust van moeten zijn, het is namelijk zo makkelijk… Even een lijstje uit Scouts Online exporteren en opslaan op je computer. </a:t>
            </a:r>
            <a:r>
              <a:rPr lang="nl-NL" baseline="0" dirty="0" err="1"/>
              <a:t>Ohw</a:t>
            </a:r>
            <a:r>
              <a:rPr lang="nl-NL" baseline="0" dirty="0"/>
              <a:t>, die ene vrijwilliger heeft het nodig, dus ik stuur het bestand even door. Wat is er in dit geval gebeurd en hoeveel kopieën hebben we nu al van de gegevens?</a:t>
            </a:r>
          </a:p>
          <a:p>
            <a:endParaRPr lang="nl-NL" baseline="0" dirty="0"/>
          </a:p>
          <a:p>
            <a:r>
              <a:rPr lang="nl-NL" baseline="0" dirty="0"/>
              <a:t> - Bewaren binnen Scouts Online</a:t>
            </a:r>
          </a:p>
          <a:p>
            <a:r>
              <a:rPr lang="nl-NL" baseline="0" dirty="0"/>
              <a:t> - Lijst maken</a:t>
            </a:r>
          </a:p>
          <a:p>
            <a:r>
              <a:rPr lang="nl-NL" baseline="0" dirty="0"/>
              <a:t> - Kopiëren (email met bijlage versturen)</a:t>
            </a:r>
          </a:p>
          <a:p>
            <a:r>
              <a:rPr lang="nl-NL" baseline="0" dirty="0"/>
              <a:t> - Bewaren buiten Scouts Online</a:t>
            </a:r>
          </a:p>
          <a:p>
            <a:endParaRPr lang="nl-NL" baseline="0" dirty="0"/>
          </a:p>
          <a:p>
            <a:r>
              <a:rPr lang="nl-NL" baseline="0" dirty="0"/>
              <a:t>Wat zijn hier de risico’s van ? </a:t>
            </a:r>
          </a:p>
          <a:p>
            <a:r>
              <a:rPr lang="nl-NL" baseline="0" dirty="0"/>
              <a:t> - Bewaren binnen Scouts Online: Risico is niet zo groot, de omgeving is goed afgeschermd (technisch) en de rechten wie wat mag zien, zijn goed ingeregeld, de kans dat iemand die deze persoonsgegevens niet mag inzien kan inzien zijn niet zo groot.</a:t>
            </a:r>
          </a:p>
          <a:p>
            <a:r>
              <a:rPr lang="nl-NL" baseline="0" dirty="0"/>
              <a:t> - Lijst maken: Er is nu een lijst die op een lokale computer (of netwerkschijf) staat. Hier kunnen misschien wel meer mensen bij als die bij de originele gegevens mogen (Dit is dus een potentieel </a:t>
            </a:r>
            <a:r>
              <a:rPr lang="nl-NL" baseline="0" dirty="0" err="1"/>
              <a:t>datalek</a:t>
            </a:r>
            <a:r>
              <a:rPr lang="nl-NL" baseline="0" dirty="0"/>
              <a:t>), ook kan het zo zijn dat in de tussentijd de gegevens zijn aangepast in SOL, en deze wijziging heb jij nog niet in je opgeslagen bestand, er kan dus met oude gegevens gewerkt gaan worden. Een gevolg kan hiervan zijn dat je met deze gegevens een brief gaat versturen. Echter naar het adres van een lid wat ondertussen verhuisd is. De nieuwe bewoner maakt de post open en dit is nu ook opeens een </a:t>
            </a:r>
            <a:r>
              <a:rPr lang="nl-NL" baseline="0" dirty="0" err="1"/>
              <a:t>datalek</a:t>
            </a:r>
            <a:r>
              <a:rPr lang="nl-NL" baseline="0" dirty="0"/>
              <a:t> geworden.</a:t>
            </a:r>
          </a:p>
          <a:p>
            <a:r>
              <a:rPr lang="nl-NL" baseline="0" dirty="0"/>
              <a:t> - Kopiëren (</a:t>
            </a:r>
            <a:r>
              <a:rPr lang="nl-NL" baseline="0" dirty="0" err="1"/>
              <a:t>emailen</a:t>
            </a:r>
            <a:r>
              <a:rPr lang="nl-NL" baseline="0" dirty="0"/>
              <a:t>) en bewaren buiten SOL: Er kan in een heel uitzonderlijk geval een hacker de email onderscheppen en deze lezen en de bestanden bekijken (</a:t>
            </a:r>
            <a:r>
              <a:rPr lang="nl-NL" baseline="0" dirty="0" err="1"/>
              <a:t>datalek</a:t>
            </a:r>
            <a:r>
              <a:rPr lang="nl-NL" baseline="0" dirty="0"/>
              <a:t>) of in een beter geval komt deze aan op de computer van  een vrijwilliger. Deze heeft alleen helemaal geen rechten om deze gegevens in te zien (</a:t>
            </a:r>
            <a:r>
              <a:rPr lang="nl-NL" baseline="0" dirty="0" err="1"/>
              <a:t>datalek</a:t>
            </a:r>
            <a:r>
              <a:rPr lang="nl-NL" baseline="0" dirty="0"/>
              <a:t>) of heeft geen virusscanner en het bestand wordt door </a:t>
            </a:r>
            <a:r>
              <a:rPr lang="nl-NL" baseline="0" dirty="0" err="1"/>
              <a:t>geupload</a:t>
            </a:r>
            <a:r>
              <a:rPr lang="nl-NL" baseline="0" dirty="0"/>
              <a:t> naar een hacker toe.</a:t>
            </a:r>
          </a:p>
          <a:p>
            <a:endParaRPr lang="nl-NL" baseline="0" dirty="0"/>
          </a:p>
          <a:p>
            <a:r>
              <a:rPr lang="nl-NL" baseline="0" dirty="0"/>
              <a:t>Wat mag ik dan wel bewaren?</a:t>
            </a:r>
            <a:br>
              <a:rPr lang="nl-NL" baseline="0" dirty="0"/>
            </a:br>
            <a:r>
              <a:rPr lang="nl-NL" baseline="0" dirty="0"/>
              <a:t>Zo min mogelijk! Privacy is iets waar je echt telkens over na moet blijven denken. Zorg ervoor dat je zo min mogelijk gegevens opslaat, en alleen het hoogst noodzakelijke. Wil die vrijwilliger een lijstje met gegevens? Mail hem de link in SOL waar die het kan vinden in plaats van de hele lijst mailen. </a:t>
            </a:r>
          </a:p>
          <a:p>
            <a:endParaRPr lang="nl-NL" baseline="0" dirty="0"/>
          </a:p>
          <a:p>
            <a:r>
              <a:rPr lang="nl-NL" baseline="0" dirty="0"/>
              <a:t>Moraal van het verhaal: Denk na voor je iets opslaat, en zorg ervoor dat je alleen het minimale opslaat om dat ene te doen. Wil je een </a:t>
            </a:r>
            <a:r>
              <a:rPr lang="nl-NL" baseline="0" dirty="0" err="1"/>
              <a:t>verjaardagslijstje</a:t>
            </a:r>
            <a:r>
              <a:rPr lang="nl-NL" baseline="0" dirty="0"/>
              <a:t>, sla dan geen export met NAW gegevens, telefoonnummers, </a:t>
            </a:r>
            <a:r>
              <a:rPr lang="nl-NL" baseline="0" dirty="0" err="1"/>
              <a:t>emailaddressen</a:t>
            </a:r>
            <a:r>
              <a:rPr lang="nl-NL" baseline="0" dirty="0"/>
              <a:t> op, maar alleen aan een naam en geboortedatum heb je dan genoeg. Haal dan ook de andere kolommen eruit voor je het opslaat.</a:t>
            </a:r>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11</a:t>
            </a:fld>
            <a:endParaRPr lang="nl-NL"/>
          </a:p>
        </p:txBody>
      </p:sp>
    </p:spTree>
    <p:extLst>
      <p:ext uri="{BB962C8B-B14F-4D97-AF65-F5344CB8AC3E}">
        <p14:creationId xmlns:p14="http://schemas.microsoft.com/office/powerpoint/2010/main" val="3577789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Vaak</a:t>
            </a:r>
            <a:r>
              <a:rPr lang="nl-NL" baseline="0" dirty="0"/>
              <a:t> wordt er vanuit de organisatie of vanuit het land gevraagd om persoonsgegevens. Denk aan een team dat mensen uit wil nodigen voor een bijeenkomst of training, of een regio die een activiteit organiseert. Ook van buitenaf komen verzoeken om persoonsgegevens van onze leden. Een van de eerste vragen die je je moet stellen is, of je deze gegevens wel of niet mag verstrekken of uitwisselen.</a:t>
            </a:r>
          </a:p>
          <a:p>
            <a:endParaRPr lang="nl-NL" baseline="0" dirty="0"/>
          </a:p>
          <a:p>
            <a:r>
              <a:rPr lang="nl-NL" baseline="0" dirty="0"/>
              <a:t>Voor externen, bijvoorbeeld partners, commerciële partijen of </a:t>
            </a:r>
            <a:r>
              <a:rPr lang="nl-NL" baseline="0" dirty="0" err="1"/>
              <a:t>onderzoeksbureau’s</a:t>
            </a:r>
            <a:r>
              <a:rPr lang="nl-NL" baseline="0" dirty="0"/>
              <a:t> is het antwoord altijd NEE, tenzij… bijv. bij gemeente voor subsidie. Zorg dan voor verwerkersovereenkomst. Je mag in basis nooit persoonsgegevens aan deze partijen verstrekken. </a:t>
            </a:r>
          </a:p>
          <a:p>
            <a:endParaRPr lang="nl-NL" baseline="0" dirty="0"/>
          </a:p>
          <a:p>
            <a:r>
              <a:rPr lang="nl-NL" baseline="0" dirty="0"/>
              <a:t>Voor intern geldt dat er duidelijke afspraken zijn per niveau; dus landelijk, bovenregionaal, regio en groep. Dit lijstje, met wat welk niveau wel en niet mag, is al een aantal jaren beschikbaar op de website, en ook toegevoegd aan het </a:t>
            </a:r>
            <a:r>
              <a:rPr lang="nl-NL" baseline="0" dirty="0" err="1"/>
              <a:t>privacybeleid</a:t>
            </a:r>
            <a:r>
              <a:rPr lang="nl-NL" baseline="0" dirty="0"/>
              <a:t>. Als je een vraag krijgt over het verstrekken of uitwisselen van gegevens, kun je dit lijstje als richtlijn hanteren, maar je kunt ook altijd even aankloppen zodat we het samen kunnen toetsen. Voor alles geldt: zorg dat je alleen de strikt noodzakelijke gegevens uitwisselt! Hierover zo nog iets meer.</a:t>
            </a:r>
          </a:p>
        </p:txBody>
      </p:sp>
      <p:sp>
        <p:nvSpPr>
          <p:cNvPr id="4" name="Tijdelijke aanduiding voor dianummer 3"/>
          <p:cNvSpPr>
            <a:spLocks noGrp="1"/>
          </p:cNvSpPr>
          <p:nvPr>
            <p:ph type="sldNum" sz="quarter" idx="10"/>
          </p:nvPr>
        </p:nvSpPr>
        <p:spPr/>
        <p:txBody>
          <a:bodyPr/>
          <a:lstStyle/>
          <a:p>
            <a:fld id="{65B61E4D-4A26-4058-BAC9-2662F5390DAE}" type="slidenum">
              <a:rPr lang="nl-NL" smtClean="0"/>
              <a:t>12</a:t>
            </a:fld>
            <a:endParaRPr lang="nl-NL"/>
          </a:p>
        </p:txBody>
      </p:sp>
    </p:spTree>
    <p:extLst>
      <p:ext uri="{BB962C8B-B14F-4D97-AF65-F5344CB8AC3E}">
        <p14:creationId xmlns:p14="http://schemas.microsoft.com/office/powerpoint/2010/main" val="40389702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11" name="Afbeelding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 y="2243668"/>
            <a:ext cx="12203113" cy="2073276"/>
          </a:xfrm>
          <a:prstGeom prst="rect">
            <a:avLst/>
          </a:prstGeom>
        </p:spPr>
      </p:pic>
      <p:sp>
        <p:nvSpPr>
          <p:cNvPr id="2" name="Titel 1"/>
          <p:cNvSpPr>
            <a:spLocks noGrp="1"/>
          </p:cNvSpPr>
          <p:nvPr>
            <p:ph type="ctrTitle"/>
          </p:nvPr>
        </p:nvSpPr>
        <p:spPr>
          <a:xfrm>
            <a:off x="1524000" y="2530477"/>
            <a:ext cx="9144000" cy="749829"/>
          </a:xfrm>
        </p:spPr>
        <p:txBody>
          <a:bodyPr anchor="b">
            <a:normAutofit/>
          </a:bodyPr>
          <a:lstStyle>
            <a:lvl1pPr algn="l">
              <a:defRPr sz="4000">
                <a:latin typeface="Impact" panose="020B0806030902050204" pitchFamily="34" charset="0"/>
              </a:defRPr>
            </a:lvl1pPr>
          </a:lstStyle>
          <a:p>
            <a:r>
              <a:rPr lang="nl-NL"/>
              <a:t>Klik om de stijl te bewerken</a:t>
            </a:r>
            <a:endParaRPr lang="nl-NL" dirty="0"/>
          </a:p>
        </p:txBody>
      </p:sp>
      <p:sp>
        <p:nvSpPr>
          <p:cNvPr id="3" name="Ondertitel 2"/>
          <p:cNvSpPr>
            <a:spLocks noGrp="1"/>
          </p:cNvSpPr>
          <p:nvPr>
            <p:ph type="subTitle" idx="1"/>
          </p:nvPr>
        </p:nvSpPr>
        <p:spPr>
          <a:xfrm>
            <a:off x="1524000" y="3280306"/>
            <a:ext cx="9144000" cy="741361"/>
          </a:xfrm>
        </p:spPr>
        <p:txBody>
          <a:bodyPr>
            <a:normAutofit/>
          </a:bodyPr>
          <a:lstStyle>
            <a:lvl1pPr marL="0" indent="0" algn="l">
              <a:buNone/>
              <a:defRPr sz="2000" i="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4" name="Tijdelijke aanduiding voor datum 3"/>
          <p:cNvSpPr>
            <a:spLocks noGrp="1"/>
          </p:cNvSpPr>
          <p:nvPr>
            <p:ph type="dt" sz="half" idx="10"/>
          </p:nvPr>
        </p:nvSpPr>
        <p:spPr/>
        <p:txBody>
          <a:bodyPr/>
          <a:lstStyle/>
          <a:p>
            <a:fld id="{6FA084DF-3D93-4688-84FB-12C754A53BB2}" type="datetimeFigureOut">
              <a:rPr lang="nl-NL" smtClean="0"/>
              <a:t>8-4-2018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064720-9D41-41ED-BA0B-EC04DD3983EB}" type="slidenum">
              <a:rPr lang="nl-NL" smtClean="0"/>
              <a:t>‹nr.›</a:t>
            </a:fld>
            <a:endParaRPr lang="nl-NL"/>
          </a:p>
        </p:txBody>
      </p:sp>
      <p:pic>
        <p:nvPicPr>
          <p:cNvPr id="8" name="Picture 3"/>
          <p:cNvPicPr/>
          <p:nvPr userDrawn="1"/>
        </p:nvPicPr>
        <p:blipFill>
          <a:blip r:embed="rId3" cstate="print">
            <a:extLst>
              <a:ext uri="{28A0092B-C50C-407E-A947-70E740481C1C}">
                <a14:useLocalDpi xmlns:a14="http://schemas.microsoft.com/office/drawing/2010/main" val="0"/>
              </a:ext>
            </a:extLst>
          </a:blip>
          <a:stretch>
            <a:fillRect/>
          </a:stretch>
        </p:blipFill>
        <p:spPr>
          <a:xfrm>
            <a:off x="9643533" y="2530477"/>
            <a:ext cx="1626859" cy="1527334"/>
          </a:xfrm>
          <a:prstGeom prst="rect">
            <a:avLst/>
          </a:prstGeom>
        </p:spPr>
      </p:pic>
    </p:spTree>
    <p:extLst>
      <p:ext uri="{BB962C8B-B14F-4D97-AF65-F5344CB8AC3E}">
        <p14:creationId xmlns:p14="http://schemas.microsoft.com/office/powerpoint/2010/main" val="905946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FA084DF-3D93-4688-84FB-12C754A53BB2}" type="datetimeFigureOut">
              <a:rPr lang="nl-NL" smtClean="0"/>
              <a:t>8-4-2018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064720-9D41-41ED-BA0B-EC04DD3983EB}" type="slidenum">
              <a:rPr lang="nl-NL" smtClean="0"/>
              <a:t>‹nr.›</a:t>
            </a:fld>
            <a:endParaRPr lang="nl-NL"/>
          </a:p>
        </p:txBody>
      </p:sp>
      <p:pic>
        <p:nvPicPr>
          <p:cNvPr id="7" name="Picture 3"/>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2715676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FA084DF-3D93-4688-84FB-12C754A53BB2}" type="datetimeFigureOut">
              <a:rPr lang="nl-NL" smtClean="0"/>
              <a:t>8-4-2018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064720-9D41-41ED-BA0B-EC04DD3983EB}" type="slidenum">
              <a:rPr lang="nl-NL" smtClean="0"/>
              <a:t>‹nr.›</a:t>
            </a:fld>
            <a:endParaRPr lang="nl-NL"/>
          </a:p>
        </p:txBody>
      </p:sp>
      <p:pic>
        <p:nvPicPr>
          <p:cNvPr id="7" name="Picture 3"/>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232091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11" name="Afbeelding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 y="365121"/>
            <a:ext cx="12192048" cy="639491"/>
          </a:xfrm>
          <a:prstGeom prst="rect">
            <a:avLst/>
          </a:prstGeom>
        </p:spPr>
      </p:pic>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FA084DF-3D93-4688-84FB-12C754A53BB2}" type="datetimeFigureOut">
              <a:rPr lang="nl-NL" smtClean="0"/>
              <a:t>8-4-2018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064720-9D41-41ED-BA0B-EC04DD3983EB}" type="slidenum">
              <a:rPr lang="nl-NL" smtClean="0"/>
              <a:t>‹nr.›</a:t>
            </a:fld>
            <a:endParaRPr lang="nl-NL"/>
          </a:p>
        </p:txBody>
      </p:sp>
      <p:pic>
        <p:nvPicPr>
          <p:cNvPr id="8" name="Picture 3"/>
          <p:cNvPicPr/>
          <p:nvPr userDrawn="1"/>
        </p:nvPicPr>
        <p:blipFill>
          <a:blip r:embed="rId3"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3071826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6FA084DF-3D93-4688-84FB-12C754A53BB2}" type="datetimeFigureOut">
              <a:rPr lang="nl-NL" smtClean="0"/>
              <a:t>8-4-2018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064720-9D41-41ED-BA0B-EC04DD3983EB}" type="slidenum">
              <a:rPr lang="nl-NL" smtClean="0"/>
              <a:t>‹nr.›</a:t>
            </a:fld>
            <a:endParaRPr lang="nl-NL"/>
          </a:p>
        </p:txBody>
      </p:sp>
      <p:pic>
        <p:nvPicPr>
          <p:cNvPr id="7" name="Picture 3"/>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3124580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6FA084DF-3D93-4688-84FB-12C754A53BB2}" type="datetimeFigureOut">
              <a:rPr lang="nl-NL" smtClean="0"/>
              <a:t>8-4-2018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1064720-9D41-41ED-BA0B-EC04DD3983EB}" type="slidenum">
              <a:rPr lang="nl-NL" smtClean="0"/>
              <a:t>‹nr.›</a:t>
            </a:fld>
            <a:endParaRPr lang="nl-NL"/>
          </a:p>
        </p:txBody>
      </p:sp>
      <p:pic>
        <p:nvPicPr>
          <p:cNvPr id="8" name="Picture 3"/>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2088339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6FA084DF-3D93-4688-84FB-12C754A53BB2}" type="datetimeFigureOut">
              <a:rPr lang="nl-NL" smtClean="0"/>
              <a:t>8-4-2018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1064720-9D41-41ED-BA0B-EC04DD3983EB}" type="slidenum">
              <a:rPr lang="nl-NL" smtClean="0"/>
              <a:t>‹nr.›</a:t>
            </a:fld>
            <a:endParaRPr lang="nl-NL"/>
          </a:p>
        </p:txBody>
      </p:sp>
      <p:pic>
        <p:nvPicPr>
          <p:cNvPr id="10" name="Picture 3"/>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1088567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6FA084DF-3D93-4688-84FB-12C754A53BB2}" type="datetimeFigureOut">
              <a:rPr lang="nl-NL" smtClean="0"/>
              <a:t>8-4-2018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1064720-9D41-41ED-BA0B-EC04DD3983EB}" type="slidenum">
              <a:rPr lang="nl-NL" smtClean="0"/>
              <a:t>‹nr.›</a:t>
            </a:fld>
            <a:endParaRPr lang="nl-NL"/>
          </a:p>
        </p:txBody>
      </p:sp>
      <p:pic>
        <p:nvPicPr>
          <p:cNvPr id="6" name="Picture 3"/>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2063747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FA084DF-3D93-4688-84FB-12C754A53BB2}" type="datetimeFigureOut">
              <a:rPr lang="nl-NL" smtClean="0"/>
              <a:t>8-4-2018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1064720-9D41-41ED-BA0B-EC04DD3983EB}" type="slidenum">
              <a:rPr lang="nl-NL" smtClean="0"/>
              <a:t>‹nr.›</a:t>
            </a:fld>
            <a:endParaRPr lang="nl-NL"/>
          </a:p>
        </p:txBody>
      </p:sp>
      <p:pic>
        <p:nvPicPr>
          <p:cNvPr id="5" name="Picture 3"/>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957507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6FA084DF-3D93-4688-84FB-12C754A53BB2}" type="datetimeFigureOut">
              <a:rPr lang="nl-NL" smtClean="0"/>
              <a:t>8-4-2018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1064720-9D41-41ED-BA0B-EC04DD3983EB}" type="slidenum">
              <a:rPr lang="nl-NL" smtClean="0"/>
              <a:t>‹nr.›</a:t>
            </a:fld>
            <a:endParaRPr lang="nl-NL"/>
          </a:p>
        </p:txBody>
      </p:sp>
      <p:pic>
        <p:nvPicPr>
          <p:cNvPr id="8" name="Picture 3"/>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2086631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6FA084DF-3D93-4688-84FB-12C754A53BB2}" type="datetimeFigureOut">
              <a:rPr lang="nl-NL" smtClean="0"/>
              <a:t>8-4-2018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1064720-9D41-41ED-BA0B-EC04DD3983EB}" type="slidenum">
              <a:rPr lang="nl-NL" smtClean="0"/>
              <a:t>‹nr.›</a:t>
            </a:fld>
            <a:endParaRPr lang="nl-NL"/>
          </a:p>
        </p:txBody>
      </p:sp>
      <p:pic>
        <p:nvPicPr>
          <p:cNvPr id="8" name="Picture 3"/>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0" y="6057642"/>
            <a:ext cx="707090" cy="663833"/>
          </a:xfrm>
          <a:prstGeom prst="rect">
            <a:avLst/>
          </a:prstGeom>
        </p:spPr>
      </p:pic>
    </p:spTree>
    <p:extLst>
      <p:ext uri="{BB962C8B-B14F-4D97-AF65-F5344CB8AC3E}">
        <p14:creationId xmlns:p14="http://schemas.microsoft.com/office/powerpoint/2010/main" val="3692115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639489"/>
          </a:xfrm>
          <a:prstGeom prst="rect">
            <a:avLst/>
          </a:prstGeom>
        </p:spPr>
        <p:txBody>
          <a:bodyPr vert="horz" lIns="91440" tIns="45720" rIns="91440" bIns="45720" rtlCol="0" anchor="ctr">
            <a:normAutofit/>
          </a:bodyPr>
          <a:lstStyle/>
          <a:p>
            <a:r>
              <a:rPr lang="nl-NL" dirty="0"/>
              <a:t>Klik om de stijl te bewerken</a:t>
            </a:r>
          </a:p>
        </p:txBody>
      </p:sp>
      <p:sp>
        <p:nvSpPr>
          <p:cNvPr id="3" name="Tijdelijke aanduiding voor tekst 2"/>
          <p:cNvSpPr>
            <a:spLocks noGrp="1"/>
          </p:cNvSpPr>
          <p:nvPr>
            <p:ph type="body" idx="1"/>
          </p:nvPr>
        </p:nvSpPr>
        <p:spPr>
          <a:xfrm>
            <a:off x="838200" y="1326092"/>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A084DF-3D93-4688-84FB-12C754A53BB2}" type="datetimeFigureOut">
              <a:rPr lang="nl-NL" smtClean="0"/>
              <a:t>8-4-2018</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115146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064720-9D41-41ED-BA0B-EC04DD3983EB}" type="slidenum">
              <a:rPr lang="nl-NL" smtClean="0"/>
              <a:t>‹nr.›</a:t>
            </a:fld>
            <a:endParaRPr lang="nl-NL"/>
          </a:p>
        </p:txBody>
      </p:sp>
    </p:spTree>
    <p:extLst>
      <p:ext uri="{BB962C8B-B14F-4D97-AF65-F5344CB8AC3E}">
        <p14:creationId xmlns:p14="http://schemas.microsoft.com/office/powerpoint/2010/main" val="1321050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0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Scouting &amp; privacy</a:t>
            </a:r>
          </a:p>
        </p:txBody>
      </p:sp>
      <p:sp>
        <p:nvSpPr>
          <p:cNvPr id="3" name="Ondertitel 2"/>
          <p:cNvSpPr>
            <a:spLocks noGrp="1"/>
          </p:cNvSpPr>
          <p:nvPr>
            <p:ph type="subTitle" idx="1"/>
          </p:nvPr>
        </p:nvSpPr>
        <p:spPr/>
        <p:txBody>
          <a:bodyPr/>
          <a:lstStyle/>
          <a:p>
            <a:r>
              <a:rPr lang="nl-NL" dirty="0"/>
              <a:t>Steunpunt Scouting Limburg</a:t>
            </a:r>
          </a:p>
        </p:txBody>
      </p:sp>
    </p:spTree>
    <p:extLst>
      <p:ext uri="{BB962C8B-B14F-4D97-AF65-F5344CB8AC3E}">
        <p14:creationId xmlns:p14="http://schemas.microsoft.com/office/powerpoint/2010/main" val="1277820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2B78CF-4D2A-4124-9DF3-C2B731C2F24E}"/>
              </a:ext>
            </a:extLst>
          </p:cNvPr>
          <p:cNvSpPr>
            <a:spLocks noGrp="1"/>
          </p:cNvSpPr>
          <p:nvPr>
            <p:ph type="title"/>
          </p:nvPr>
        </p:nvSpPr>
        <p:spPr/>
        <p:txBody>
          <a:bodyPr/>
          <a:lstStyle/>
          <a:p>
            <a:r>
              <a:rPr lang="nl-NL" dirty="0"/>
              <a:t>Raadplegen van persoonsgegevens</a:t>
            </a:r>
          </a:p>
        </p:txBody>
      </p:sp>
      <p:sp>
        <p:nvSpPr>
          <p:cNvPr id="3" name="Tijdelijke aanduiding voor inhoud 2">
            <a:extLst>
              <a:ext uri="{FF2B5EF4-FFF2-40B4-BE49-F238E27FC236}">
                <a16:creationId xmlns:a16="http://schemas.microsoft.com/office/drawing/2014/main" id="{E1358F05-9020-47C4-9048-824C533AB704}"/>
              </a:ext>
            </a:extLst>
          </p:cNvPr>
          <p:cNvSpPr>
            <a:spLocks noGrp="1"/>
          </p:cNvSpPr>
          <p:nvPr>
            <p:ph idx="1"/>
          </p:nvPr>
        </p:nvSpPr>
        <p:spPr/>
        <p:txBody>
          <a:bodyPr/>
          <a:lstStyle/>
          <a:p>
            <a:r>
              <a:rPr lang="nl-NL" dirty="0"/>
              <a:t>Wie mag wat zien?</a:t>
            </a:r>
          </a:p>
          <a:p>
            <a:pPr lvl="1"/>
            <a:r>
              <a:rPr lang="nl-NL" dirty="0"/>
              <a:t>Permissies</a:t>
            </a:r>
          </a:p>
          <a:p>
            <a:pPr marL="0" indent="0">
              <a:buNone/>
            </a:pPr>
            <a:endParaRPr lang="nl-NL" dirty="0"/>
          </a:p>
          <a:p>
            <a:r>
              <a:rPr lang="nl-NL" dirty="0"/>
              <a:t>Lijsten maken</a:t>
            </a:r>
          </a:p>
          <a:p>
            <a:r>
              <a:rPr lang="nl-NL" dirty="0"/>
              <a:t>Kopiëren</a:t>
            </a:r>
          </a:p>
          <a:p>
            <a:r>
              <a:rPr lang="nl-NL" dirty="0"/>
              <a:t>Publiceren</a:t>
            </a:r>
          </a:p>
          <a:p>
            <a:r>
              <a:rPr lang="nl-NL" dirty="0"/>
              <a:t>Delen</a:t>
            </a:r>
          </a:p>
          <a:p>
            <a:pPr lvl="1"/>
            <a:endParaRPr lang="nl-NL" dirty="0"/>
          </a:p>
          <a:p>
            <a:pPr lvl="1"/>
            <a:endParaRPr lang="nl-NL" dirty="0"/>
          </a:p>
          <a:p>
            <a:endParaRPr lang="nl-NL" dirty="0"/>
          </a:p>
        </p:txBody>
      </p:sp>
    </p:spTree>
    <p:extLst>
      <p:ext uri="{BB962C8B-B14F-4D97-AF65-F5344CB8AC3E}">
        <p14:creationId xmlns:p14="http://schemas.microsoft.com/office/powerpoint/2010/main" val="2272855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Bewaren van persoonsgegevens</a:t>
            </a:r>
          </a:p>
        </p:txBody>
      </p:sp>
      <p:sp>
        <p:nvSpPr>
          <p:cNvPr id="3" name="Tijdelijke aanduiding voor inhoud 2"/>
          <p:cNvSpPr>
            <a:spLocks noGrp="1"/>
          </p:cNvSpPr>
          <p:nvPr>
            <p:ph idx="1"/>
          </p:nvPr>
        </p:nvSpPr>
        <p:spPr/>
        <p:txBody>
          <a:bodyPr>
            <a:normAutofit/>
          </a:bodyPr>
          <a:lstStyle/>
          <a:p>
            <a:r>
              <a:rPr lang="nl-NL" dirty="0"/>
              <a:t>Verwijderen</a:t>
            </a:r>
          </a:p>
          <a:p>
            <a:r>
              <a:rPr lang="nl-NL" dirty="0"/>
              <a:t>Bewaren binnen Scouts Online</a:t>
            </a:r>
          </a:p>
          <a:p>
            <a:r>
              <a:rPr lang="nl-NL" dirty="0"/>
              <a:t>Bewaren buiten Scouts Online</a:t>
            </a:r>
          </a:p>
          <a:p>
            <a:pPr lvl="1"/>
            <a:r>
              <a:rPr lang="nl-NL" dirty="0"/>
              <a:t>Wat staat er in je mail? Wat staat er op je computer? Wat doe je met </a:t>
            </a:r>
            <a:r>
              <a:rPr lang="nl-NL" dirty="0" err="1"/>
              <a:t>hardcopy’s</a:t>
            </a:r>
            <a:r>
              <a:rPr lang="nl-NL" dirty="0"/>
              <a:t> van gegevens (brieven)? Wat voor externe systemen sla ik persoonsgegevens op?</a:t>
            </a:r>
          </a:p>
        </p:txBody>
      </p:sp>
    </p:spTree>
    <p:extLst>
      <p:ext uri="{BB962C8B-B14F-4D97-AF65-F5344CB8AC3E}">
        <p14:creationId xmlns:p14="http://schemas.microsoft.com/office/powerpoint/2010/main" val="2731753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Verstrekken en uitwisselen van persoonsgegevens</a:t>
            </a:r>
          </a:p>
        </p:txBody>
      </p:sp>
      <p:sp>
        <p:nvSpPr>
          <p:cNvPr id="3" name="Tijdelijke aanduiding voor inhoud 2"/>
          <p:cNvSpPr>
            <a:spLocks noGrp="1"/>
          </p:cNvSpPr>
          <p:nvPr>
            <p:ph idx="1"/>
          </p:nvPr>
        </p:nvSpPr>
        <p:spPr/>
        <p:txBody>
          <a:bodyPr/>
          <a:lstStyle/>
          <a:p>
            <a:r>
              <a:rPr lang="nl-NL" dirty="0"/>
              <a:t>Extern: nooit </a:t>
            </a:r>
            <a:r>
              <a:rPr lang="nl-NL" sz="2000" dirty="0"/>
              <a:t>(tenzij: verwerker)</a:t>
            </a:r>
          </a:p>
          <a:p>
            <a:r>
              <a:rPr lang="nl-NL" dirty="0"/>
              <a:t>Intern: duidelijke afspraken per niveau</a:t>
            </a:r>
          </a:p>
          <a:p>
            <a:pPr lvl="1"/>
            <a:r>
              <a:rPr lang="nl-NL" dirty="0"/>
              <a:t>Wat mag het LSC doen? </a:t>
            </a:r>
          </a:p>
          <a:p>
            <a:pPr lvl="1"/>
            <a:r>
              <a:rPr lang="nl-NL" dirty="0"/>
              <a:t>Wat mag een LLA doen? </a:t>
            </a:r>
          </a:p>
          <a:p>
            <a:pPr lvl="1"/>
            <a:r>
              <a:rPr lang="nl-NL" dirty="0"/>
              <a:t>Wat mag een regio of steunpunt? </a:t>
            </a:r>
          </a:p>
          <a:p>
            <a:pPr lvl="1"/>
            <a:r>
              <a:rPr lang="nl-NL" dirty="0"/>
              <a:t>Wat mag een groep?</a:t>
            </a:r>
          </a:p>
        </p:txBody>
      </p:sp>
    </p:spTree>
    <p:extLst>
      <p:ext uri="{BB962C8B-B14F-4D97-AF65-F5344CB8AC3E}">
        <p14:creationId xmlns:p14="http://schemas.microsoft.com/office/powerpoint/2010/main" val="2514175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Datalekken</a:t>
            </a:r>
          </a:p>
        </p:txBody>
      </p:sp>
      <p:sp>
        <p:nvSpPr>
          <p:cNvPr id="3" name="Tijdelijke aanduiding voor inhoud 2"/>
          <p:cNvSpPr>
            <a:spLocks noGrp="1"/>
          </p:cNvSpPr>
          <p:nvPr>
            <p:ph idx="1"/>
          </p:nvPr>
        </p:nvSpPr>
        <p:spPr/>
        <p:txBody>
          <a:bodyPr>
            <a:normAutofit/>
          </a:bodyPr>
          <a:lstStyle/>
          <a:p>
            <a:r>
              <a:rPr lang="nl-NL" dirty="0"/>
              <a:t>Wat is een </a:t>
            </a:r>
            <a:r>
              <a:rPr lang="nl-NL" dirty="0" err="1"/>
              <a:t>datalek</a:t>
            </a:r>
            <a:r>
              <a:rPr lang="nl-NL" dirty="0"/>
              <a:t>?</a:t>
            </a:r>
          </a:p>
          <a:p>
            <a:r>
              <a:rPr lang="nl-NL" dirty="0"/>
              <a:t>Soms gaat het per ongeluk mis</a:t>
            </a:r>
          </a:p>
          <a:p>
            <a:r>
              <a:rPr lang="nl-NL" dirty="0"/>
              <a:t>Soms gaat het bewust mis</a:t>
            </a:r>
          </a:p>
          <a:p>
            <a:endParaRPr lang="nl-NL" dirty="0"/>
          </a:p>
          <a:p>
            <a:r>
              <a:rPr lang="nl-NL" dirty="0"/>
              <a:t>Procedure datalekken SN</a:t>
            </a:r>
          </a:p>
          <a:p>
            <a:pPr lvl="1"/>
            <a:r>
              <a:rPr lang="nl-NL" dirty="0"/>
              <a:t>privacy@scouting.nl</a:t>
            </a:r>
          </a:p>
          <a:p>
            <a:pPr marL="457200" lvl="1" indent="0">
              <a:buNone/>
            </a:pPr>
            <a:endParaRPr lang="nl-NL" dirty="0"/>
          </a:p>
          <a:p>
            <a:r>
              <a:rPr lang="nl-NL" dirty="0"/>
              <a:t>Gevolgen </a:t>
            </a:r>
            <a:r>
              <a:rPr lang="nl-NL" dirty="0" err="1"/>
              <a:t>datalek</a:t>
            </a:r>
            <a:r>
              <a:rPr lang="nl-NL" dirty="0"/>
              <a:t>?</a:t>
            </a:r>
          </a:p>
          <a:p>
            <a:r>
              <a:rPr lang="nl-NL" dirty="0"/>
              <a:t>Verzekeren?</a:t>
            </a:r>
          </a:p>
        </p:txBody>
      </p:sp>
    </p:spTree>
    <p:extLst>
      <p:ext uri="{BB962C8B-B14F-4D97-AF65-F5344CB8AC3E}">
        <p14:creationId xmlns:p14="http://schemas.microsoft.com/office/powerpoint/2010/main" val="3615266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B0073ED0-7564-437F-BE39-9D331CF34377}"/>
              </a:ext>
            </a:extLst>
          </p:cNvPr>
          <p:cNvSpPr>
            <a:spLocks noGrp="1"/>
          </p:cNvSpPr>
          <p:nvPr>
            <p:ph type="ctrTitle"/>
          </p:nvPr>
        </p:nvSpPr>
        <p:spPr/>
        <p:txBody>
          <a:bodyPr/>
          <a:lstStyle/>
          <a:p>
            <a:r>
              <a:rPr lang="nl-NL" dirty="0"/>
              <a:t>Wat moet je als groep doen?</a:t>
            </a:r>
          </a:p>
        </p:txBody>
      </p:sp>
      <p:sp>
        <p:nvSpPr>
          <p:cNvPr id="5" name="Ondertitel 4">
            <a:extLst>
              <a:ext uri="{FF2B5EF4-FFF2-40B4-BE49-F238E27FC236}">
                <a16:creationId xmlns:a16="http://schemas.microsoft.com/office/drawing/2014/main" id="{08BD1941-A51F-43A9-A865-77B204982326}"/>
              </a:ext>
            </a:extLst>
          </p:cNvPr>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410446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E05BCE-DC6B-49A0-98B2-EAF086188F5B}"/>
              </a:ext>
            </a:extLst>
          </p:cNvPr>
          <p:cNvSpPr>
            <a:spLocks noGrp="1"/>
          </p:cNvSpPr>
          <p:nvPr>
            <p:ph type="title"/>
          </p:nvPr>
        </p:nvSpPr>
        <p:spPr/>
        <p:txBody>
          <a:bodyPr/>
          <a:lstStyle/>
          <a:p>
            <a:r>
              <a:rPr lang="nl-NL" dirty="0"/>
              <a:t>Mens</a:t>
            </a:r>
          </a:p>
        </p:txBody>
      </p:sp>
      <p:sp>
        <p:nvSpPr>
          <p:cNvPr id="3" name="Tijdelijke aanduiding voor inhoud 2">
            <a:extLst>
              <a:ext uri="{FF2B5EF4-FFF2-40B4-BE49-F238E27FC236}">
                <a16:creationId xmlns:a16="http://schemas.microsoft.com/office/drawing/2014/main" id="{234C00FD-0351-4732-A0D5-DF1C5B08BA51}"/>
              </a:ext>
            </a:extLst>
          </p:cNvPr>
          <p:cNvSpPr>
            <a:spLocks noGrp="1"/>
          </p:cNvSpPr>
          <p:nvPr>
            <p:ph idx="1"/>
          </p:nvPr>
        </p:nvSpPr>
        <p:spPr>
          <a:xfrm>
            <a:off x="838200" y="1326092"/>
            <a:ext cx="8434388" cy="4351338"/>
          </a:xfrm>
        </p:spPr>
        <p:txBody>
          <a:bodyPr/>
          <a:lstStyle/>
          <a:p>
            <a:r>
              <a:rPr lang="nl-NL" dirty="0"/>
              <a:t>Geef voorlichting in de groepsraad over AVG</a:t>
            </a:r>
          </a:p>
          <a:p>
            <a:r>
              <a:rPr lang="nl-NL" dirty="0"/>
              <a:t>Maak duidelijke afspraken met gegevensbeheerder en penningmeester</a:t>
            </a:r>
          </a:p>
          <a:p>
            <a:r>
              <a:rPr lang="nl-NL" dirty="0"/>
              <a:t>Vraag je vrijwilligers oude persoonsgegevens van hun computer te verwijderen</a:t>
            </a:r>
          </a:p>
          <a:p>
            <a:endParaRPr lang="nl-NL" dirty="0"/>
          </a:p>
          <a:p>
            <a:pPr marL="0" indent="0">
              <a:buNone/>
            </a:pPr>
            <a:r>
              <a:rPr lang="nl-NL" dirty="0"/>
              <a:t>AVG is echt een ding en niet te negeren!</a:t>
            </a:r>
          </a:p>
        </p:txBody>
      </p:sp>
      <p:pic>
        <p:nvPicPr>
          <p:cNvPr id="4" name="Afbeelding 3">
            <a:extLst>
              <a:ext uri="{FF2B5EF4-FFF2-40B4-BE49-F238E27FC236}">
                <a16:creationId xmlns:a16="http://schemas.microsoft.com/office/drawing/2014/main" id="{C88E36E6-9741-4FBC-8D25-020A5B85FDC5}"/>
              </a:ext>
            </a:extLst>
          </p:cNvPr>
          <p:cNvPicPr>
            <a:picLocks noChangeAspect="1"/>
          </p:cNvPicPr>
          <p:nvPr/>
        </p:nvPicPr>
        <p:blipFill>
          <a:blip r:embed="rId2"/>
          <a:stretch>
            <a:fillRect/>
          </a:stretch>
        </p:blipFill>
        <p:spPr>
          <a:xfrm>
            <a:off x="9272588" y="1831103"/>
            <a:ext cx="2493178" cy="2447334"/>
          </a:xfrm>
          <a:prstGeom prst="rect">
            <a:avLst/>
          </a:prstGeom>
        </p:spPr>
      </p:pic>
    </p:spTree>
    <p:extLst>
      <p:ext uri="{BB962C8B-B14F-4D97-AF65-F5344CB8AC3E}">
        <p14:creationId xmlns:p14="http://schemas.microsoft.com/office/powerpoint/2010/main" val="2579972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CC60F8-126B-4C26-8E41-3CEFAE1EFDE3}"/>
              </a:ext>
            </a:extLst>
          </p:cNvPr>
          <p:cNvSpPr>
            <a:spLocks noGrp="1"/>
          </p:cNvSpPr>
          <p:nvPr>
            <p:ph type="title"/>
          </p:nvPr>
        </p:nvSpPr>
        <p:spPr/>
        <p:txBody>
          <a:bodyPr/>
          <a:lstStyle/>
          <a:p>
            <a:r>
              <a:rPr lang="nl-NL" dirty="0"/>
              <a:t>Organisatie (1)</a:t>
            </a:r>
          </a:p>
        </p:txBody>
      </p:sp>
      <p:sp>
        <p:nvSpPr>
          <p:cNvPr id="3" name="Tijdelijke aanduiding voor inhoud 2">
            <a:extLst>
              <a:ext uri="{FF2B5EF4-FFF2-40B4-BE49-F238E27FC236}">
                <a16:creationId xmlns:a16="http://schemas.microsoft.com/office/drawing/2014/main" id="{B430C49A-3673-4D94-A045-B05F16BAD6A9}"/>
              </a:ext>
            </a:extLst>
          </p:cNvPr>
          <p:cNvSpPr>
            <a:spLocks noGrp="1"/>
          </p:cNvSpPr>
          <p:nvPr>
            <p:ph idx="1"/>
          </p:nvPr>
        </p:nvSpPr>
        <p:spPr>
          <a:xfrm>
            <a:off x="838200" y="1326092"/>
            <a:ext cx="8434388" cy="4988984"/>
          </a:xfrm>
        </p:spPr>
        <p:txBody>
          <a:bodyPr>
            <a:normAutofit/>
          </a:bodyPr>
          <a:lstStyle/>
          <a:p>
            <a:r>
              <a:rPr lang="nl-NL" dirty="0"/>
              <a:t>Wijs een Functionaris Gegevensbescherming aan</a:t>
            </a:r>
          </a:p>
          <a:p>
            <a:r>
              <a:rPr lang="nl-NL" dirty="0"/>
              <a:t>Leg vast waar een (vermeend) </a:t>
            </a:r>
            <a:r>
              <a:rPr lang="nl-NL" dirty="0" err="1"/>
              <a:t>datalek</a:t>
            </a:r>
            <a:r>
              <a:rPr lang="nl-NL" dirty="0"/>
              <a:t> gemeld moet worden</a:t>
            </a:r>
          </a:p>
          <a:p>
            <a:r>
              <a:rPr lang="nl-NL" dirty="0"/>
              <a:t>Stel en leg vast welke persoonsgegevens:</a:t>
            </a:r>
          </a:p>
          <a:p>
            <a:pPr lvl="1"/>
            <a:r>
              <a:rPr lang="nl-NL" dirty="0"/>
              <a:t>Vastgelegd worden</a:t>
            </a:r>
          </a:p>
          <a:p>
            <a:pPr lvl="1"/>
            <a:r>
              <a:rPr lang="nl-NL" dirty="0"/>
              <a:t>Waarvoor ze vastgelegd worden</a:t>
            </a:r>
          </a:p>
          <a:p>
            <a:pPr lvl="1"/>
            <a:r>
              <a:rPr lang="nl-NL" dirty="0"/>
              <a:t>Waar ze vastgelegd zijn</a:t>
            </a:r>
          </a:p>
          <a:p>
            <a:pPr lvl="1"/>
            <a:r>
              <a:rPr lang="nl-NL" dirty="0"/>
              <a:t>Wie ze mag raadplegen</a:t>
            </a:r>
          </a:p>
          <a:p>
            <a:pPr lvl="1"/>
            <a:r>
              <a:rPr lang="nl-NL" dirty="0"/>
              <a:t>Wanneer je ze vernietigd</a:t>
            </a:r>
          </a:p>
          <a:p>
            <a:r>
              <a:rPr lang="nl-NL" dirty="0"/>
              <a:t>Spreek af hoe je omgaat met het Gezondheidsformulier</a:t>
            </a:r>
          </a:p>
          <a:p>
            <a:endParaRPr lang="nl-NL" dirty="0"/>
          </a:p>
        </p:txBody>
      </p:sp>
      <p:pic>
        <p:nvPicPr>
          <p:cNvPr id="4" name="Afbeelding 3">
            <a:extLst>
              <a:ext uri="{FF2B5EF4-FFF2-40B4-BE49-F238E27FC236}">
                <a16:creationId xmlns:a16="http://schemas.microsoft.com/office/drawing/2014/main" id="{2783FBD2-C4E8-405D-B146-93F7CD313DBF}"/>
              </a:ext>
            </a:extLst>
          </p:cNvPr>
          <p:cNvPicPr>
            <a:picLocks noChangeAspect="1"/>
          </p:cNvPicPr>
          <p:nvPr/>
        </p:nvPicPr>
        <p:blipFill>
          <a:blip r:embed="rId2"/>
          <a:stretch>
            <a:fillRect/>
          </a:stretch>
        </p:blipFill>
        <p:spPr>
          <a:xfrm>
            <a:off x="9272588" y="1831103"/>
            <a:ext cx="2493178" cy="2447334"/>
          </a:xfrm>
          <a:prstGeom prst="rect">
            <a:avLst/>
          </a:prstGeom>
        </p:spPr>
      </p:pic>
    </p:spTree>
    <p:extLst>
      <p:ext uri="{BB962C8B-B14F-4D97-AF65-F5344CB8AC3E}">
        <p14:creationId xmlns:p14="http://schemas.microsoft.com/office/powerpoint/2010/main" val="3762247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981816-FA09-4DE8-8BCE-49365409EEBB}"/>
              </a:ext>
            </a:extLst>
          </p:cNvPr>
          <p:cNvSpPr>
            <a:spLocks noGrp="1"/>
          </p:cNvSpPr>
          <p:nvPr>
            <p:ph type="title"/>
          </p:nvPr>
        </p:nvSpPr>
        <p:spPr/>
        <p:txBody>
          <a:bodyPr/>
          <a:lstStyle/>
          <a:p>
            <a:r>
              <a:rPr lang="nl-NL" dirty="0"/>
              <a:t>Organisatie (2)</a:t>
            </a:r>
          </a:p>
        </p:txBody>
      </p:sp>
      <p:sp>
        <p:nvSpPr>
          <p:cNvPr id="3" name="Tijdelijke aanduiding voor inhoud 2">
            <a:extLst>
              <a:ext uri="{FF2B5EF4-FFF2-40B4-BE49-F238E27FC236}">
                <a16:creationId xmlns:a16="http://schemas.microsoft.com/office/drawing/2014/main" id="{1C45FF70-4809-4137-85B4-AE64F36BC14E}"/>
              </a:ext>
            </a:extLst>
          </p:cNvPr>
          <p:cNvSpPr>
            <a:spLocks noGrp="1"/>
          </p:cNvSpPr>
          <p:nvPr>
            <p:ph idx="1"/>
          </p:nvPr>
        </p:nvSpPr>
        <p:spPr/>
        <p:txBody>
          <a:bodyPr/>
          <a:lstStyle/>
          <a:p>
            <a:r>
              <a:rPr lang="nl-NL" dirty="0"/>
              <a:t>Leg op het inschrijfformulier duidelijk vast wat je met foto’s en video’s doet</a:t>
            </a:r>
          </a:p>
          <a:p>
            <a:r>
              <a:rPr lang="nl-NL" dirty="0"/>
              <a:t>Informeer ouders dat ze in SOL de zichtbaarheid van gegevens zelf kunnen aangeven</a:t>
            </a:r>
          </a:p>
          <a:p>
            <a:r>
              <a:rPr lang="nl-NL" dirty="0"/>
              <a:t>Neem op je website de standaard Privacy Statement van SN op</a:t>
            </a:r>
          </a:p>
          <a:p>
            <a:r>
              <a:rPr lang="nl-NL" dirty="0"/>
              <a:t>Neem in je draaiboek voor nieuwe leiding AVG als onderwerp op</a:t>
            </a:r>
          </a:p>
          <a:p>
            <a:endParaRPr lang="nl-NL" dirty="0"/>
          </a:p>
        </p:txBody>
      </p:sp>
    </p:spTree>
    <p:extLst>
      <p:ext uri="{BB962C8B-B14F-4D97-AF65-F5344CB8AC3E}">
        <p14:creationId xmlns:p14="http://schemas.microsoft.com/office/powerpoint/2010/main" val="1488884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B3B10F-ED7E-4521-A5D2-AF86DAE29097}"/>
              </a:ext>
            </a:extLst>
          </p:cNvPr>
          <p:cNvSpPr>
            <a:spLocks noGrp="1"/>
          </p:cNvSpPr>
          <p:nvPr>
            <p:ph type="title"/>
          </p:nvPr>
        </p:nvSpPr>
        <p:spPr/>
        <p:txBody>
          <a:bodyPr/>
          <a:lstStyle/>
          <a:p>
            <a:r>
              <a:rPr lang="nl-NL" dirty="0"/>
              <a:t>Techniek</a:t>
            </a:r>
          </a:p>
        </p:txBody>
      </p:sp>
      <p:sp>
        <p:nvSpPr>
          <p:cNvPr id="3" name="Tijdelijke aanduiding voor inhoud 2">
            <a:extLst>
              <a:ext uri="{FF2B5EF4-FFF2-40B4-BE49-F238E27FC236}">
                <a16:creationId xmlns:a16="http://schemas.microsoft.com/office/drawing/2014/main" id="{8205A704-FA24-4C5E-86D0-1DE835B74035}"/>
              </a:ext>
            </a:extLst>
          </p:cNvPr>
          <p:cNvSpPr>
            <a:spLocks noGrp="1"/>
          </p:cNvSpPr>
          <p:nvPr>
            <p:ph idx="1"/>
          </p:nvPr>
        </p:nvSpPr>
        <p:spPr>
          <a:xfrm>
            <a:off x="838200" y="1326092"/>
            <a:ext cx="8562975" cy="5031846"/>
          </a:xfrm>
        </p:spPr>
        <p:txBody>
          <a:bodyPr>
            <a:normAutofit fontScale="92500"/>
          </a:bodyPr>
          <a:lstStyle/>
          <a:p>
            <a:r>
              <a:rPr lang="nl-NL" dirty="0"/>
              <a:t>Zorg dat de computers van Gegevensbeheerder(s) en Penningmeester voorzien zijn van de laatste updates en encryptie programma.</a:t>
            </a:r>
          </a:p>
          <a:p>
            <a:r>
              <a:rPr lang="nl-NL" dirty="0"/>
              <a:t>Als je oude computers op het HK hebt zorg dat ze up-to-date zijn en van encryptie voorzien zijn, anders niet meer gebruiken voor gegevensverwerking</a:t>
            </a:r>
          </a:p>
          <a:p>
            <a:r>
              <a:rPr lang="nl-NL" dirty="0"/>
              <a:t>Zorg dat je </a:t>
            </a:r>
            <a:r>
              <a:rPr lang="nl-NL" dirty="0" err="1"/>
              <a:t>WiFi</a:t>
            </a:r>
            <a:r>
              <a:rPr lang="nl-NL" dirty="0"/>
              <a:t> netwerk beschermd is</a:t>
            </a:r>
          </a:p>
          <a:p>
            <a:r>
              <a:rPr lang="nl-NL" dirty="0"/>
              <a:t>Maak geen gebruik van openbare netwerken om naar SOL te gaan</a:t>
            </a:r>
          </a:p>
          <a:p>
            <a:r>
              <a:rPr lang="nl-NL" dirty="0"/>
              <a:t>Maak een centrale en beveiligde documentcenter aan (Google of Office365) en zorg voor juiste autorisaties</a:t>
            </a:r>
          </a:p>
        </p:txBody>
      </p:sp>
      <p:pic>
        <p:nvPicPr>
          <p:cNvPr id="4" name="Afbeelding 3">
            <a:extLst>
              <a:ext uri="{FF2B5EF4-FFF2-40B4-BE49-F238E27FC236}">
                <a16:creationId xmlns:a16="http://schemas.microsoft.com/office/drawing/2014/main" id="{63278BB9-9B35-40DE-B243-AB82165A3624}"/>
              </a:ext>
            </a:extLst>
          </p:cNvPr>
          <p:cNvPicPr>
            <a:picLocks noChangeAspect="1"/>
          </p:cNvPicPr>
          <p:nvPr/>
        </p:nvPicPr>
        <p:blipFill>
          <a:blip r:embed="rId2"/>
          <a:stretch>
            <a:fillRect/>
          </a:stretch>
        </p:blipFill>
        <p:spPr>
          <a:xfrm>
            <a:off x="9272588" y="1831103"/>
            <a:ext cx="2493178" cy="2447334"/>
          </a:xfrm>
          <a:prstGeom prst="rect">
            <a:avLst/>
          </a:prstGeom>
        </p:spPr>
      </p:pic>
    </p:spTree>
    <p:extLst>
      <p:ext uri="{BB962C8B-B14F-4D97-AF65-F5344CB8AC3E}">
        <p14:creationId xmlns:p14="http://schemas.microsoft.com/office/powerpoint/2010/main" val="4040030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Foto- en videomateriaal</a:t>
            </a:r>
          </a:p>
        </p:txBody>
      </p:sp>
      <p:sp>
        <p:nvSpPr>
          <p:cNvPr id="3" name="Tijdelijke aanduiding voor inhoud 2"/>
          <p:cNvSpPr>
            <a:spLocks noGrp="1"/>
          </p:cNvSpPr>
          <p:nvPr>
            <p:ph idx="1"/>
          </p:nvPr>
        </p:nvSpPr>
        <p:spPr/>
        <p:txBody>
          <a:bodyPr/>
          <a:lstStyle/>
          <a:p>
            <a:r>
              <a:rPr lang="nl-NL" dirty="0"/>
              <a:t>Ondubbelzinnig toestemming vereist voor gebruik bij groep</a:t>
            </a:r>
          </a:p>
          <a:p>
            <a:r>
              <a:rPr lang="nl-NL" dirty="0"/>
              <a:t>Praktische werkafspraken maken</a:t>
            </a:r>
          </a:p>
          <a:p>
            <a:pPr lvl="1"/>
            <a:r>
              <a:rPr lang="nl-NL" dirty="0"/>
              <a:t>Evenementen (regio, land) volstaan voor alsnog met deelnemersvoorwaarden</a:t>
            </a:r>
          </a:p>
          <a:p>
            <a:pPr lvl="1"/>
            <a:r>
              <a:rPr lang="nl-NL" dirty="0"/>
              <a:t>Hoe ga je daar als groep mee om? </a:t>
            </a:r>
          </a:p>
          <a:p>
            <a:r>
              <a:rPr lang="nl-NL" dirty="0"/>
              <a:t>Bewaren voor archief vs. publiceren</a:t>
            </a:r>
          </a:p>
          <a:p>
            <a:endParaRPr lang="nl-NL" dirty="0"/>
          </a:p>
        </p:txBody>
      </p:sp>
    </p:spTree>
    <p:extLst>
      <p:ext uri="{BB962C8B-B14F-4D97-AF65-F5344CB8AC3E}">
        <p14:creationId xmlns:p14="http://schemas.microsoft.com/office/powerpoint/2010/main" val="499373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Scouting &amp; privacy</a:t>
            </a:r>
          </a:p>
        </p:txBody>
      </p:sp>
      <p:sp>
        <p:nvSpPr>
          <p:cNvPr id="3" name="Tijdelijke aanduiding voor inhoud 2"/>
          <p:cNvSpPr>
            <a:spLocks noGrp="1"/>
          </p:cNvSpPr>
          <p:nvPr>
            <p:ph idx="1"/>
          </p:nvPr>
        </p:nvSpPr>
        <p:spPr>
          <a:xfrm>
            <a:off x="838200" y="1326092"/>
            <a:ext cx="10515600" cy="4636558"/>
          </a:xfrm>
        </p:spPr>
        <p:txBody>
          <a:bodyPr>
            <a:normAutofit/>
          </a:bodyPr>
          <a:lstStyle/>
          <a:p>
            <a:r>
              <a:rPr lang="nl-NL" dirty="0"/>
              <a:t>Welkom</a:t>
            </a:r>
          </a:p>
          <a:p>
            <a:r>
              <a:rPr lang="nl-NL" dirty="0"/>
              <a:t>Over welke gegevens hebben wij het in het kader van privacy?</a:t>
            </a:r>
          </a:p>
          <a:p>
            <a:r>
              <a:rPr lang="nl-NL" dirty="0"/>
              <a:t>Wanneer is sprake van een </a:t>
            </a:r>
            <a:r>
              <a:rPr lang="nl-NL" dirty="0" err="1"/>
              <a:t>datalek</a:t>
            </a:r>
            <a:r>
              <a:rPr lang="nl-NL" dirty="0"/>
              <a:t>?</a:t>
            </a:r>
          </a:p>
          <a:p>
            <a:r>
              <a:rPr lang="nl-NL" dirty="0"/>
              <a:t>Wat betekend het voor onze vereniging?</a:t>
            </a:r>
          </a:p>
          <a:p>
            <a:endParaRPr lang="nl-NL" dirty="0"/>
          </a:p>
          <a:p>
            <a:r>
              <a:rPr lang="nl-NL" dirty="0"/>
              <a:t>Wat moet ik doen bij een </a:t>
            </a:r>
            <a:r>
              <a:rPr lang="nl-NL" dirty="0" err="1"/>
              <a:t>datalek</a:t>
            </a:r>
            <a:r>
              <a:rPr lang="nl-NL" dirty="0"/>
              <a:t>!</a:t>
            </a:r>
          </a:p>
          <a:p>
            <a:r>
              <a:rPr lang="nl-NL" dirty="0"/>
              <a:t>Waar kan ik meer informatie vinden.</a:t>
            </a:r>
          </a:p>
          <a:p>
            <a:endParaRPr lang="nl-NL" dirty="0"/>
          </a:p>
          <a:p>
            <a:endParaRPr lang="nl-NL" dirty="0"/>
          </a:p>
          <a:p>
            <a:endParaRPr lang="nl-NL" dirty="0"/>
          </a:p>
          <a:p>
            <a:pPr marL="0" indent="0">
              <a:buNone/>
            </a:pPr>
            <a:endParaRPr lang="nl-NL" dirty="0"/>
          </a:p>
          <a:p>
            <a:endParaRPr lang="nl-NL" dirty="0"/>
          </a:p>
          <a:p>
            <a:endParaRPr lang="nl-NL" dirty="0"/>
          </a:p>
        </p:txBody>
      </p:sp>
    </p:spTree>
    <p:extLst>
      <p:ext uri="{BB962C8B-B14F-4D97-AF65-F5344CB8AC3E}">
        <p14:creationId xmlns:p14="http://schemas.microsoft.com/office/powerpoint/2010/main" val="38294173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Gezondheidsformulieren</a:t>
            </a:r>
          </a:p>
        </p:txBody>
      </p:sp>
      <p:sp>
        <p:nvSpPr>
          <p:cNvPr id="3" name="Tijdelijke aanduiding voor inhoud 2"/>
          <p:cNvSpPr>
            <a:spLocks noGrp="1"/>
          </p:cNvSpPr>
          <p:nvPr>
            <p:ph idx="1"/>
          </p:nvPr>
        </p:nvSpPr>
        <p:spPr/>
        <p:txBody>
          <a:bodyPr/>
          <a:lstStyle/>
          <a:p>
            <a:r>
              <a:rPr lang="nl-NL" dirty="0"/>
              <a:t>Vragen naar bijzondere persoonsgegevens</a:t>
            </a:r>
          </a:p>
          <a:p>
            <a:r>
              <a:rPr lang="nl-NL" dirty="0"/>
              <a:t>Bewaren van bijzondere persoonsgegevens</a:t>
            </a:r>
          </a:p>
          <a:p>
            <a:r>
              <a:rPr lang="nl-NL" dirty="0"/>
              <a:t>Eenmalig, per seizoen of per activiteit?</a:t>
            </a:r>
          </a:p>
          <a:p>
            <a:r>
              <a:rPr lang="nl-NL" dirty="0"/>
              <a:t>Format op </a:t>
            </a:r>
            <a:r>
              <a:rPr lang="nl-NL" dirty="0" err="1"/>
              <a:t>Scouting.nl</a:t>
            </a:r>
            <a:endParaRPr lang="nl-NL" dirty="0"/>
          </a:p>
          <a:p>
            <a:r>
              <a:rPr lang="nl-NL" dirty="0"/>
              <a:t>Digitaal vs. Hard-copy</a:t>
            </a:r>
          </a:p>
          <a:p>
            <a:r>
              <a:rPr lang="nl-NL" dirty="0"/>
              <a:t>Vernietigingsplicht</a:t>
            </a:r>
            <a:br>
              <a:rPr lang="nl-NL" dirty="0"/>
            </a:br>
            <a:endParaRPr lang="nl-NL" dirty="0"/>
          </a:p>
          <a:p>
            <a:r>
              <a:rPr lang="nl-NL" dirty="0"/>
              <a:t>Kopie ID / paspoort bij kampen? </a:t>
            </a:r>
          </a:p>
          <a:p>
            <a:endParaRPr lang="nl-NL" dirty="0"/>
          </a:p>
        </p:txBody>
      </p:sp>
    </p:spTree>
    <p:extLst>
      <p:ext uri="{BB962C8B-B14F-4D97-AF65-F5344CB8AC3E}">
        <p14:creationId xmlns:p14="http://schemas.microsoft.com/office/powerpoint/2010/main" val="739714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ga ik er van merken?</a:t>
            </a:r>
          </a:p>
        </p:txBody>
      </p:sp>
      <p:sp>
        <p:nvSpPr>
          <p:cNvPr id="3" name="Tijdelijke aanduiding voor inhoud 2"/>
          <p:cNvSpPr>
            <a:spLocks noGrp="1"/>
          </p:cNvSpPr>
          <p:nvPr>
            <p:ph idx="1"/>
          </p:nvPr>
        </p:nvSpPr>
        <p:spPr/>
        <p:txBody>
          <a:bodyPr>
            <a:normAutofit lnSpcReduction="10000"/>
          </a:bodyPr>
          <a:lstStyle/>
          <a:p>
            <a:r>
              <a:rPr lang="nl-NL" dirty="0"/>
              <a:t>Melding met akkoordverklaring SOL </a:t>
            </a:r>
          </a:p>
          <a:p>
            <a:r>
              <a:rPr lang="nl-NL" dirty="0"/>
              <a:t>’Zichtbaarheid persoonsgegevens’ </a:t>
            </a:r>
            <a:r>
              <a:rPr lang="mr-IN" dirty="0"/>
              <a:t>–</a:t>
            </a:r>
            <a:r>
              <a:rPr lang="nl-NL" dirty="0"/>
              <a:t> vinkje voor leden</a:t>
            </a:r>
          </a:p>
          <a:p>
            <a:r>
              <a:rPr lang="nl-NL" dirty="0"/>
              <a:t>Praktische handvatten</a:t>
            </a:r>
          </a:p>
          <a:p>
            <a:pPr lvl="1"/>
            <a:r>
              <a:rPr lang="nl-NL" dirty="0"/>
              <a:t>Checklist privacy &amp; verwerkingen</a:t>
            </a:r>
          </a:p>
          <a:p>
            <a:pPr lvl="1"/>
            <a:r>
              <a:rPr lang="nl-NL" dirty="0"/>
              <a:t>Stappenplan</a:t>
            </a:r>
          </a:p>
          <a:p>
            <a:pPr lvl="1"/>
            <a:r>
              <a:rPr lang="nl-NL" dirty="0"/>
              <a:t>Procedure datalekken</a:t>
            </a:r>
          </a:p>
          <a:p>
            <a:pPr lvl="1"/>
            <a:r>
              <a:rPr lang="nl-NL" dirty="0"/>
              <a:t>Best </a:t>
            </a:r>
            <a:r>
              <a:rPr lang="nl-NL" dirty="0" err="1"/>
              <a:t>practices</a:t>
            </a:r>
            <a:endParaRPr lang="nl-NL" dirty="0"/>
          </a:p>
          <a:p>
            <a:r>
              <a:rPr lang="nl-NL" dirty="0"/>
              <a:t>Rollen en rechten (permissies) in SOL worden scherper</a:t>
            </a:r>
          </a:p>
          <a:p>
            <a:r>
              <a:rPr lang="nl-NL" dirty="0"/>
              <a:t>Acties voor je eigen organisatie: eigen beleid uitrollen, foto’s/video’s, gezondheidsformulieren, meldplicht datalekken</a:t>
            </a:r>
          </a:p>
          <a:p>
            <a:endParaRPr lang="nl-NL" dirty="0"/>
          </a:p>
        </p:txBody>
      </p:sp>
    </p:spTree>
    <p:extLst>
      <p:ext uri="{BB962C8B-B14F-4D97-AF65-F5344CB8AC3E}">
        <p14:creationId xmlns:p14="http://schemas.microsoft.com/office/powerpoint/2010/main" val="2608059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Aan de slag met het stappenplan</a:t>
            </a:r>
          </a:p>
        </p:txBody>
      </p:sp>
      <p:sp>
        <p:nvSpPr>
          <p:cNvPr id="3" name="Tijdelijke aanduiding voor inhoud 2"/>
          <p:cNvSpPr>
            <a:spLocks noGrp="1"/>
          </p:cNvSpPr>
          <p:nvPr>
            <p:ph idx="1"/>
          </p:nvPr>
        </p:nvSpPr>
        <p:spPr/>
        <p:txBody>
          <a:bodyPr/>
          <a:lstStyle/>
          <a:p>
            <a:r>
              <a:rPr lang="nl-NL" dirty="0"/>
              <a:t>Stappenplan</a:t>
            </a:r>
          </a:p>
          <a:p>
            <a:pPr marL="971550" lvl="1" indent="-514350">
              <a:buFont typeface="+mj-lt"/>
              <a:buAutoNum type="arabicPeriod"/>
            </a:pPr>
            <a:r>
              <a:rPr lang="nl-NL" dirty="0"/>
              <a:t>Maak het bespreekbaar</a:t>
            </a:r>
          </a:p>
          <a:p>
            <a:pPr marL="971550" lvl="1" indent="-514350">
              <a:buFont typeface="+mj-lt"/>
              <a:buAutoNum type="arabicPeriod"/>
            </a:pPr>
            <a:r>
              <a:rPr lang="nl-NL" dirty="0"/>
              <a:t>Informeer leden met jullie eigen ‘</a:t>
            </a:r>
            <a:r>
              <a:rPr lang="nl-NL" dirty="0" err="1"/>
              <a:t>privacybeleid</a:t>
            </a:r>
            <a:r>
              <a:rPr lang="nl-NL" dirty="0"/>
              <a:t>’</a:t>
            </a:r>
          </a:p>
          <a:p>
            <a:pPr marL="971550" lvl="1" indent="-514350">
              <a:buFont typeface="+mj-lt"/>
              <a:buAutoNum type="arabicPeriod"/>
            </a:pPr>
            <a:r>
              <a:rPr lang="nl-NL" dirty="0"/>
              <a:t>Denk na over de gegevens die je deelt </a:t>
            </a:r>
          </a:p>
          <a:p>
            <a:pPr marL="971550" lvl="1" indent="-514350">
              <a:buFont typeface="+mj-lt"/>
              <a:buAutoNum type="arabicPeriod"/>
            </a:pPr>
            <a:r>
              <a:rPr lang="nl-NL" dirty="0"/>
              <a:t>Meld datalekken</a:t>
            </a:r>
            <a:br>
              <a:rPr lang="nl-NL" dirty="0"/>
            </a:br>
            <a:endParaRPr lang="nl-NL" dirty="0"/>
          </a:p>
          <a:p>
            <a:r>
              <a:rPr lang="nl-NL" dirty="0"/>
              <a:t>Checklist verwerkingen</a:t>
            </a:r>
          </a:p>
          <a:p>
            <a:r>
              <a:rPr lang="nl-NL" dirty="0"/>
              <a:t>Checklist privacy</a:t>
            </a:r>
          </a:p>
        </p:txBody>
      </p:sp>
    </p:spTree>
    <p:extLst>
      <p:ext uri="{BB962C8B-B14F-4D97-AF65-F5344CB8AC3E}">
        <p14:creationId xmlns:p14="http://schemas.microsoft.com/office/powerpoint/2010/main" val="14580098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Waar vind ik wat? Wat als ik vragen heb?</a:t>
            </a:r>
          </a:p>
        </p:txBody>
      </p:sp>
      <p:sp>
        <p:nvSpPr>
          <p:cNvPr id="3" name="Tijdelijke aanduiding voor inhoud 2"/>
          <p:cNvSpPr>
            <a:spLocks noGrp="1"/>
          </p:cNvSpPr>
          <p:nvPr>
            <p:ph idx="1"/>
          </p:nvPr>
        </p:nvSpPr>
        <p:spPr/>
        <p:txBody>
          <a:bodyPr/>
          <a:lstStyle/>
          <a:p>
            <a:r>
              <a:rPr lang="nl-NL" dirty="0" err="1"/>
              <a:t>Scouting.nl</a:t>
            </a:r>
            <a:r>
              <a:rPr lang="nl-NL" dirty="0"/>
              <a:t>/privacy</a:t>
            </a:r>
          </a:p>
          <a:p>
            <a:pPr lvl="1"/>
            <a:r>
              <a:rPr lang="nl-NL" dirty="0" err="1"/>
              <a:t>Privacybeleid</a:t>
            </a:r>
            <a:endParaRPr lang="nl-NL" dirty="0"/>
          </a:p>
          <a:p>
            <a:pPr lvl="1"/>
            <a:r>
              <a:rPr lang="nl-NL" dirty="0" err="1"/>
              <a:t>Privacystatement</a:t>
            </a:r>
            <a:r>
              <a:rPr lang="nl-NL" dirty="0"/>
              <a:t> (korte versie)</a:t>
            </a:r>
          </a:p>
          <a:p>
            <a:pPr lvl="1"/>
            <a:r>
              <a:rPr lang="nl-NL" dirty="0"/>
              <a:t>Hulpmiddelen en uitleg</a:t>
            </a:r>
          </a:p>
          <a:p>
            <a:r>
              <a:rPr lang="nl-NL" dirty="0"/>
              <a:t>Checklist verwerkingen</a:t>
            </a:r>
          </a:p>
          <a:p>
            <a:r>
              <a:rPr lang="nl-NL" dirty="0"/>
              <a:t>Checklist privacy</a:t>
            </a:r>
          </a:p>
          <a:p>
            <a:pPr lvl="1"/>
            <a:endParaRPr lang="nl-NL" dirty="0"/>
          </a:p>
          <a:p>
            <a:pPr marL="0" indent="0">
              <a:buNone/>
            </a:pPr>
            <a:endParaRPr lang="nl-NL" dirty="0"/>
          </a:p>
        </p:txBody>
      </p:sp>
    </p:spTree>
    <p:extLst>
      <p:ext uri="{BB962C8B-B14F-4D97-AF65-F5344CB8AC3E}">
        <p14:creationId xmlns:p14="http://schemas.microsoft.com/office/powerpoint/2010/main" val="236896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Privacywetgeving</a:t>
            </a:r>
          </a:p>
        </p:txBody>
      </p:sp>
      <p:sp>
        <p:nvSpPr>
          <p:cNvPr id="3" name="Tijdelijke aanduiding voor inhoud 2"/>
          <p:cNvSpPr>
            <a:spLocks noGrp="1"/>
          </p:cNvSpPr>
          <p:nvPr>
            <p:ph idx="1"/>
          </p:nvPr>
        </p:nvSpPr>
        <p:spPr/>
        <p:txBody>
          <a:bodyPr/>
          <a:lstStyle/>
          <a:p>
            <a:r>
              <a:rPr lang="nl-NL" dirty="0"/>
              <a:t>GDPR / AVG (Algemene verordening gegevensbescherming)</a:t>
            </a:r>
          </a:p>
          <a:p>
            <a:r>
              <a:rPr lang="nl-NL" dirty="0"/>
              <a:t>Gaat in vanaf 25 mei 2018, volgt WBP op</a:t>
            </a:r>
          </a:p>
          <a:p>
            <a:r>
              <a:rPr lang="nl-NL" dirty="0"/>
              <a:t>Verschillen met huidige situatie</a:t>
            </a:r>
          </a:p>
          <a:p>
            <a:r>
              <a:rPr lang="nl-NL" dirty="0"/>
              <a:t>Bewustwording</a:t>
            </a:r>
          </a:p>
          <a:p>
            <a:r>
              <a:rPr lang="nl-NL" dirty="0"/>
              <a:t>Actie vereist</a:t>
            </a:r>
            <a:br>
              <a:rPr lang="nl-NL" dirty="0"/>
            </a:br>
            <a:endParaRPr lang="nl-NL" dirty="0"/>
          </a:p>
          <a:p>
            <a:r>
              <a:rPr lang="nl-NL" dirty="0"/>
              <a:t>Let op: vanuit perspectief Scouting!</a:t>
            </a:r>
          </a:p>
        </p:txBody>
      </p:sp>
    </p:spTree>
    <p:extLst>
      <p:ext uri="{BB962C8B-B14F-4D97-AF65-F5344CB8AC3E}">
        <p14:creationId xmlns:p14="http://schemas.microsoft.com/office/powerpoint/2010/main" val="180678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10C032-0CB4-46C2-BED8-FDC90889BB99}"/>
              </a:ext>
            </a:extLst>
          </p:cNvPr>
          <p:cNvSpPr>
            <a:spLocks noGrp="1"/>
          </p:cNvSpPr>
          <p:nvPr>
            <p:ph type="title"/>
          </p:nvPr>
        </p:nvSpPr>
        <p:spPr/>
        <p:txBody>
          <a:bodyPr/>
          <a:lstStyle/>
          <a:p>
            <a:r>
              <a:rPr lang="nl-NL" dirty="0"/>
              <a:t>Over welke dat hebben we het zoal</a:t>
            </a:r>
          </a:p>
        </p:txBody>
      </p:sp>
      <p:pic>
        <p:nvPicPr>
          <p:cNvPr id="4" name="Afbeelding 3">
            <a:extLst>
              <a:ext uri="{FF2B5EF4-FFF2-40B4-BE49-F238E27FC236}">
                <a16:creationId xmlns:a16="http://schemas.microsoft.com/office/drawing/2014/main" id="{6BC35829-28F6-4349-8848-2DA22F73B846}"/>
              </a:ext>
            </a:extLst>
          </p:cNvPr>
          <p:cNvPicPr>
            <a:picLocks noChangeAspect="1"/>
          </p:cNvPicPr>
          <p:nvPr/>
        </p:nvPicPr>
        <p:blipFill rotWithShape="1">
          <a:blip r:embed="rId2"/>
          <a:srcRect/>
          <a:stretch/>
        </p:blipFill>
        <p:spPr>
          <a:xfrm>
            <a:off x="1323032" y="1433020"/>
            <a:ext cx="9035405" cy="4701114"/>
          </a:xfrm>
          <a:prstGeom prst="rect">
            <a:avLst/>
          </a:prstGeom>
        </p:spPr>
      </p:pic>
    </p:spTree>
    <p:extLst>
      <p:ext uri="{BB962C8B-B14F-4D97-AF65-F5344CB8AC3E}">
        <p14:creationId xmlns:p14="http://schemas.microsoft.com/office/powerpoint/2010/main" val="4277065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DEBACB-46C4-4F43-93AB-319582B687B3}"/>
              </a:ext>
            </a:extLst>
          </p:cNvPr>
          <p:cNvSpPr>
            <a:spLocks noGrp="1"/>
          </p:cNvSpPr>
          <p:nvPr>
            <p:ph type="title"/>
          </p:nvPr>
        </p:nvSpPr>
        <p:spPr/>
        <p:txBody>
          <a:bodyPr/>
          <a:lstStyle/>
          <a:p>
            <a:r>
              <a:rPr lang="nl-NL" dirty="0"/>
              <a:t>Wat en waar leggen wij gegevens van onze leden vast?</a:t>
            </a:r>
          </a:p>
        </p:txBody>
      </p:sp>
      <p:sp>
        <p:nvSpPr>
          <p:cNvPr id="3" name="Tijdelijke aanduiding voor inhoud 2">
            <a:extLst>
              <a:ext uri="{FF2B5EF4-FFF2-40B4-BE49-F238E27FC236}">
                <a16:creationId xmlns:a16="http://schemas.microsoft.com/office/drawing/2014/main" id="{46A12F18-62B2-44AD-8604-FBD16D6618DE}"/>
              </a:ext>
            </a:extLst>
          </p:cNvPr>
          <p:cNvSpPr>
            <a:spLocks noGrp="1"/>
          </p:cNvSpPr>
          <p:nvPr>
            <p:ph idx="1"/>
          </p:nvPr>
        </p:nvSpPr>
        <p:spPr/>
        <p:txBody>
          <a:bodyPr/>
          <a:lstStyle/>
          <a:p>
            <a:r>
              <a:rPr lang="nl-NL" dirty="0"/>
              <a:t>Maak in twee </a:t>
            </a:r>
            <a:r>
              <a:rPr lang="nl-NL" dirty="0" err="1"/>
              <a:t>subgroepjes</a:t>
            </a:r>
            <a:r>
              <a:rPr lang="nl-NL" dirty="0"/>
              <a:t> een overzicht welke gegevens jullie zoal vastleggen </a:t>
            </a:r>
            <a:r>
              <a:rPr lang="nl-NL"/>
              <a:t>van je </a:t>
            </a:r>
            <a:r>
              <a:rPr lang="nl-NL" dirty="0"/>
              <a:t>leden, waar deze gegevens zich bevinden en wie aan deze gegevens kan?</a:t>
            </a:r>
          </a:p>
          <a:p>
            <a:r>
              <a:rPr lang="nl-NL" dirty="0"/>
              <a:t>Welke gegevens zijn hiervan Persoonsgegevens?</a:t>
            </a:r>
          </a:p>
          <a:p>
            <a:endParaRPr lang="nl-NL" dirty="0"/>
          </a:p>
          <a:p>
            <a:pPr lvl="1"/>
            <a:r>
              <a:rPr lang="nl-NL" dirty="0"/>
              <a:t>Max. 15 minuten</a:t>
            </a:r>
          </a:p>
        </p:txBody>
      </p:sp>
    </p:spTree>
    <p:extLst>
      <p:ext uri="{BB962C8B-B14F-4D97-AF65-F5344CB8AC3E}">
        <p14:creationId xmlns:p14="http://schemas.microsoft.com/office/powerpoint/2010/main" val="195683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Je bent al met persoonsgegevens bezig als je</a:t>
            </a:r>
            <a:r>
              <a:rPr lang="mr-IN" dirty="0"/>
              <a:t>…</a:t>
            </a:r>
            <a:endParaRPr lang="nl-NL" dirty="0"/>
          </a:p>
        </p:txBody>
      </p:sp>
      <p:sp>
        <p:nvSpPr>
          <p:cNvPr id="3" name="Tijdelijke aanduiding voor inhoud 2"/>
          <p:cNvSpPr>
            <a:spLocks noGrp="1"/>
          </p:cNvSpPr>
          <p:nvPr>
            <p:ph idx="1"/>
          </p:nvPr>
        </p:nvSpPr>
        <p:spPr/>
        <p:txBody>
          <a:bodyPr>
            <a:normAutofit fontScale="85000" lnSpcReduction="20000"/>
          </a:bodyPr>
          <a:lstStyle/>
          <a:p>
            <a:pPr marL="0" indent="0">
              <a:buNone/>
            </a:pPr>
            <a:r>
              <a:rPr lang="nl-NL" dirty="0"/>
              <a:t>… een mailtje wilt sturen naar leden van alle groepen in de buurt.</a:t>
            </a:r>
          </a:p>
          <a:p>
            <a:pPr marL="0" indent="0">
              <a:buNone/>
            </a:pPr>
            <a:r>
              <a:rPr lang="nl-NL" dirty="0"/>
              <a:t>… als penningmeester een factuur stuurt.</a:t>
            </a:r>
          </a:p>
          <a:p>
            <a:pPr marL="0" indent="0">
              <a:buNone/>
            </a:pPr>
            <a:r>
              <a:rPr lang="nl-NL" dirty="0"/>
              <a:t>… vragenlijsten en onderzoeken verstuurt.</a:t>
            </a:r>
          </a:p>
          <a:p>
            <a:pPr marL="0" indent="0">
              <a:buNone/>
            </a:pPr>
            <a:r>
              <a:rPr lang="nl-NL" dirty="0"/>
              <a:t>… een ledenlijstje exporteert om op het clubhuis neer te leggen.</a:t>
            </a:r>
          </a:p>
          <a:p>
            <a:pPr marL="0" indent="0">
              <a:buNone/>
            </a:pPr>
            <a:r>
              <a:rPr lang="nl-NL" dirty="0"/>
              <a:t>… als speltak een lid informeert over de opkomsten.</a:t>
            </a:r>
          </a:p>
          <a:p>
            <a:pPr marL="0" indent="0">
              <a:buNone/>
            </a:pPr>
            <a:r>
              <a:rPr lang="nl-NL" dirty="0"/>
              <a:t>… als gegevensbeheerder de ledenadministratie up-to-date houdt.</a:t>
            </a:r>
          </a:p>
          <a:p>
            <a:pPr marL="0" indent="0">
              <a:buNone/>
            </a:pPr>
            <a:r>
              <a:rPr lang="nl-NL" dirty="0"/>
              <a:t>… een gezondheidsformulier wilt bewaren.</a:t>
            </a:r>
          </a:p>
          <a:p>
            <a:pPr marL="0" indent="0">
              <a:buNone/>
            </a:pPr>
            <a:r>
              <a:rPr lang="nl-NL" dirty="0"/>
              <a:t>… aanmeldingen van een activiteit bij de groep of regio verzamelt.</a:t>
            </a:r>
          </a:p>
          <a:p>
            <a:pPr marL="0" indent="0">
              <a:buNone/>
            </a:pPr>
            <a:r>
              <a:rPr lang="nl-NL" dirty="0"/>
              <a:t>… e-mails en nieuwsbrieven verstuurt.</a:t>
            </a:r>
          </a:p>
          <a:p>
            <a:pPr marL="0" indent="0">
              <a:buNone/>
            </a:pPr>
            <a:r>
              <a:rPr lang="nl-NL" dirty="0"/>
              <a:t>…</a:t>
            </a:r>
          </a:p>
          <a:p>
            <a:pPr marL="0" indent="0">
              <a:buNone/>
            </a:pPr>
            <a:r>
              <a:rPr lang="nl-NL" dirty="0"/>
              <a:t>…</a:t>
            </a:r>
          </a:p>
          <a:p>
            <a:pPr marL="0" indent="0">
              <a:buNone/>
            </a:pPr>
            <a:endParaRPr lang="nl-NL" dirty="0"/>
          </a:p>
        </p:txBody>
      </p:sp>
    </p:spTree>
    <p:extLst>
      <p:ext uri="{BB962C8B-B14F-4D97-AF65-F5344CB8AC3E}">
        <p14:creationId xmlns:p14="http://schemas.microsoft.com/office/powerpoint/2010/main" val="1017077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zijn persoonsgegevens?</a:t>
            </a:r>
          </a:p>
        </p:txBody>
      </p:sp>
      <p:sp>
        <p:nvSpPr>
          <p:cNvPr id="3" name="Tijdelijke aanduiding voor inhoud 2"/>
          <p:cNvSpPr>
            <a:spLocks noGrp="1"/>
          </p:cNvSpPr>
          <p:nvPr>
            <p:ph idx="1"/>
          </p:nvPr>
        </p:nvSpPr>
        <p:spPr/>
        <p:txBody>
          <a:bodyPr>
            <a:normAutofit/>
          </a:bodyPr>
          <a:lstStyle/>
          <a:p>
            <a:pPr marL="0" indent="0">
              <a:buNone/>
            </a:pPr>
            <a:r>
              <a:rPr lang="nl-NL" dirty="0"/>
              <a:t>Betreffend op een </a:t>
            </a:r>
            <a:r>
              <a:rPr lang="nl-NL" dirty="0" err="1"/>
              <a:t>indentificeerbaar</a:t>
            </a:r>
            <a:r>
              <a:rPr lang="nl-NL" dirty="0"/>
              <a:t> persoon</a:t>
            </a:r>
          </a:p>
          <a:p>
            <a:r>
              <a:rPr lang="nl-NL" dirty="0"/>
              <a:t>NAW-gegevens</a:t>
            </a:r>
          </a:p>
          <a:p>
            <a:r>
              <a:rPr lang="nl-NL" dirty="0"/>
              <a:t>Bijzondere gegevens</a:t>
            </a:r>
            <a:br>
              <a:rPr lang="nl-NL" dirty="0"/>
            </a:br>
            <a:endParaRPr lang="nl-NL" dirty="0"/>
          </a:p>
        </p:txBody>
      </p:sp>
    </p:spTree>
    <p:extLst>
      <p:ext uri="{BB962C8B-B14F-4D97-AF65-F5344CB8AC3E}">
        <p14:creationId xmlns:p14="http://schemas.microsoft.com/office/powerpoint/2010/main" val="2328620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Verwerken van persoonsgegevens</a:t>
            </a:r>
          </a:p>
        </p:txBody>
      </p:sp>
      <p:sp>
        <p:nvSpPr>
          <p:cNvPr id="3" name="Tijdelijke aanduiding voor inhoud 2"/>
          <p:cNvSpPr>
            <a:spLocks noGrp="1"/>
          </p:cNvSpPr>
          <p:nvPr>
            <p:ph idx="1"/>
          </p:nvPr>
        </p:nvSpPr>
        <p:spPr>
          <a:xfrm>
            <a:off x="838200" y="1326091"/>
            <a:ext cx="10515600" cy="4603221"/>
          </a:xfrm>
        </p:spPr>
        <p:txBody>
          <a:bodyPr>
            <a:normAutofit fontScale="92500" lnSpcReduction="20000"/>
          </a:bodyPr>
          <a:lstStyle/>
          <a:p>
            <a:r>
              <a:rPr lang="nl-NL" dirty="0"/>
              <a:t>Registreren</a:t>
            </a:r>
          </a:p>
          <a:p>
            <a:pPr lvl="1"/>
            <a:r>
              <a:rPr lang="nl-NL" dirty="0"/>
              <a:t>Bijvoorbeeld: opgaveformulier, kladje met telefoonnummer ouders, gezondheidsformulier</a:t>
            </a:r>
          </a:p>
          <a:p>
            <a:r>
              <a:rPr lang="nl-NL" dirty="0"/>
              <a:t>Raadplegen en delen</a:t>
            </a:r>
          </a:p>
          <a:p>
            <a:pPr lvl="1"/>
            <a:r>
              <a:rPr lang="nl-NL" dirty="0"/>
              <a:t>Bijvoorbeeld: opzoeken telefoonnummer van een lid, deelnamelijst evenement, e-mailbestand, ledenlijsten, brieven versturen</a:t>
            </a:r>
          </a:p>
          <a:p>
            <a:r>
              <a:rPr lang="nl-NL" dirty="0"/>
              <a:t>Bewaren</a:t>
            </a:r>
          </a:p>
          <a:p>
            <a:pPr lvl="1"/>
            <a:r>
              <a:rPr lang="nl-NL" dirty="0"/>
              <a:t>Bijvoorbeeld archief, registratielijst, oud-ledenlijst</a:t>
            </a:r>
          </a:p>
          <a:p>
            <a:pPr marL="457200" lvl="1" indent="0">
              <a:buNone/>
            </a:pPr>
            <a:endParaRPr lang="nl-NL" dirty="0"/>
          </a:p>
          <a:p>
            <a:r>
              <a:rPr lang="nl-NL" dirty="0"/>
              <a:t>Voorwaarden voor gebruik van persoonsgegevens</a:t>
            </a:r>
          </a:p>
          <a:p>
            <a:pPr lvl="1"/>
            <a:r>
              <a:rPr lang="nl-NL" dirty="0"/>
              <a:t>Wat is het doel? Wat is de grondslag?</a:t>
            </a:r>
          </a:p>
          <a:p>
            <a:pPr lvl="1"/>
            <a:r>
              <a:rPr lang="nl-NL" dirty="0"/>
              <a:t>Wie heeft voor welke periode toegang?</a:t>
            </a:r>
          </a:p>
          <a:p>
            <a:pPr lvl="1"/>
            <a:r>
              <a:rPr lang="nl-NL" dirty="0"/>
              <a:t>Alleen relevante gegevens? </a:t>
            </a:r>
          </a:p>
          <a:p>
            <a:pPr lvl="1"/>
            <a:r>
              <a:rPr lang="nl-NL" dirty="0"/>
              <a:t>Hoe deel je deze data? E-mail? Dropbox? </a:t>
            </a:r>
          </a:p>
        </p:txBody>
      </p:sp>
    </p:spTree>
    <p:extLst>
      <p:ext uri="{BB962C8B-B14F-4D97-AF65-F5344CB8AC3E}">
        <p14:creationId xmlns:p14="http://schemas.microsoft.com/office/powerpoint/2010/main" val="249952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Registratie van gegevens</a:t>
            </a:r>
          </a:p>
        </p:txBody>
      </p:sp>
      <p:sp>
        <p:nvSpPr>
          <p:cNvPr id="3" name="Tijdelijke aanduiding voor inhoud 2"/>
          <p:cNvSpPr>
            <a:spLocks noGrp="1"/>
          </p:cNvSpPr>
          <p:nvPr>
            <p:ph idx="1"/>
          </p:nvPr>
        </p:nvSpPr>
        <p:spPr/>
        <p:txBody>
          <a:bodyPr>
            <a:normAutofit/>
          </a:bodyPr>
          <a:lstStyle/>
          <a:p>
            <a:r>
              <a:rPr lang="nl-NL" dirty="0"/>
              <a:t>Wie mag wat registreren?</a:t>
            </a:r>
          </a:p>
          <a:p>
            <a:pPr lvl="1"/>
            <a:r>
              <a:rPr lang="nl-NL" dirty="0"/>
              <a:t>Permissies</a:t>
            </a:r>
          </a:p>
          <a:p>
            <a:r>
              <a:rPr lang="nl-NL" dirty="0"/>
              <a:t>Waarom is de info nodig?</a:t>
            </a:r>
          </a:p>
          <a:p>
            <a:pPr lvl="1"/>
            <a:r>
              <a:rPr lang="nl-NL" dirty="0"/>
              <a:t>Registratie van aanvullende </a:t>
            </a:r>
            <a:r>
              <a:rPr lang="nl-NL" dirty="0" err="1"/>
              <a:t>lidgegevens</a:t>
            </a:r>
            <a:endParaRPr lang="nl-NL" dirty="0"/>
          </a:p>
          <a:p>
            <a:pPr lvl="1"/>
            <a:r>
              <a:rPr lang="nl-NL" dirty="0"/>
              <a:t>Registratie van bijzondere gegevens</a:t>
            </a:r>
          </a:p>
          <a:p>
            <a:pPr lvl="2"/>
            <a:r>
              <a:rPr lang="nl-NL" dirty="0"/>
              <a:t>Godsdienst, ras, seksualiteit, BSN mogen </a:t>
            </a:r>
            <a:r>
              <a:rPr lang="nl-NL" u="sng" dirty="0"/>
              <a:t>niet</a:t>
            </a:r>
            <a:endParaRPr lang="nl-NL" dirty="0"/>
          </a:p>
          <a:p>
            <a:pPr lvl="2"/>
            <a:r>
              <a:rPr lang="nl-NL" dirty="0"/>
              <a:t>Medische gegevens alleen </a:t>
            </a:r>
            <a:r>
              <a:rPr lang="nl-NL" u="sng" dirty="0"/>
              <a:t>onder voorwaarden</a:t>
            </a:r>
            <a:endParaRPr lang="nl-NL" dirty="0"/>
          </a:p>
          <a:p>
            <a:r>
              <a:rPr lang="nl-NL" dirty="0"/>
              <a:t>Geheimhouding</a:t>
            </a:r>
          </a:p>
        </p:txBody>
      </p:sp>
    </p:spTree>
    <p:extLst>
      <p:ext uri="{BB962C8B-B14F-4D97-AF65-F5344CB8AC3E}">
        <p14:creationId xmlns:p14="http://schemas.microsoft.com/office/powerpoint/2010/main" val="4083670585"/>
      </p:ext>
    </p:extLst>
  </p:cSld>
  <p:clrMapOvr>
    <a:masterClrMapping/>
  </p:clrMapOvr>
</p:sld>
</file>

<file path=ppt/theme/theme1.xml><?xml version="1.0" encoding="utf-8"?>
<a:theme xmlns:a="http://schemas.openxmlformats.org/drawingml/2006/main" name="Scouting Nederland">
  <a:themeElements>
    <a:clrScheme name="Scouting Nederland">
      <a:dk1>
        <a:sysClr val="windowText" lastClr="000000"/>
      </a:dk1>
      <a:lt1>
        <a:sysClr val="window" lastClr="FFFFFF"/>
      </a:lt1>
      <a:dk2>
        <a:srgbClr val="1A368D"/>
      </a:dk2>
      <a:lt2>
        <a:srgbClr val="FFFFFF"/>
      </a:lt2>
      <a:accent1>
        <a:srgbClr val="FF0000"/>
      </a:accent1>
      <a:accent2>
        <a:srgbClr val="1A368D"/>
      </a:accent2>
      <a:accent3>
        <a:srgbClr val="FFFF00"/>
      </a:accent3>
      <a:accent4>
        <a:srgbClr val="31A529"/>
      </a:accent4>
      <a:accent5>
        <a:srgbClr val="FFBF24"/>
      </a:accent5>
      <a:accent6>
        <a:srgbClr val="8C5A86"/>
      </a:accent6>
      <a:hlink>
        <a:srgbClr val="1A368D"/>
      </a:hlink>
      <a:folHlink>
        <a:srgbClr val="8C5A86"/>
      </a:folHlink>
    </a:clrScheme>
    <a:fontScheme name="Scouting Nederland">
      <a:majorFont>
        <a:latin typeface="Impact"/>
        <a:ea typeface=""/>
        <a:cs typeface=""/>
      </a:majorFont>
      <a:minorFont>
        <a:latin typeface="Arial"/>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lucht" id="{76E73B42-AFE5-4472-A54E-9044031EA7D6}" vid="{EFCC5514-33EE-4625-A9D7-B5870C3A74D9}"/>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5478CA06E2F94C9A6BE7A6230522AC" ma:contentTypeVersion="15" ma:contentTypeDescription="Een nieuw document maken." ma:contentTypeScope="" ma:versionID="b15b3a514f404c45a1397a54e9177483">
  <xsd:schema xmlns:xsd="http://www.w3.org/2001/XMLSchema" xmlns:xs="http://www.w3.org/2001/XMLSchema" xmlns:p="http://schemas.microsoft.com/office/2006/metadata/properties" xmlns:ns2="a97ed344-4f25-4549-aa79-aa3e567f5451" xmlns:ns3="3cac2efb-15d1-4971-82f9-93f8bd45df11" targetNamespace="http://schemas.microsoft.com/office/2006/metadata/properties" ma:root="true" ma:fieldsID="bec5cab46af29477367fcdc518d1685e" ns2:_="" ns3:_="">
    <xsd:import namespace="a97ed344-4f25-4549-aa79-aa3e567f5451"/>
    <xsd:import namespace="3cac2efb-15d1-4971-82f9-93f8bd45df11"/>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ServiceAutoTags" minOccurs="0"/>
                <xsd:element ref="ns3:MediaServiceLocation" minOccurs="0"/>
                <xsd:element ref="ns2:SharedWithUsers" minOccurs="0"/>
                <xsd:element ref="ns2:SharedWithDetail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7ed344-4f25-4549-aa79-aa3e567f5451"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Id blijven behouden" ma:description="Id behouden tijdens toevoegen." ma:hidden="true" ma:internalName="_dlc_DocIdPersistId" ma:readOnly="true">
      <xsd:simpleType>
        <xsd:restriction base="dms:Boolean"/>
      </xsd:simpleType>
    </xsd:element>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ac2efb-15d1-4971-82f9-93f8bd45df11"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a97ed344-4f25-4549-aa79-aa3e567f5451">AJU3KD5KEHFM-1540648821-18724</_dlc_DocId>
    <_dlc_DocIdUrl xmlns="a97ed344-4f25-4549-aa79-aa3e567f5451">
      <Url>https://scoutinglimburg.sharepoint.com/_layouts/15/DocIdRedir.aspx?ID=AJU3KD5KEHFM-1540648821-18724</Url>
      <Description>AJU3KD5KEHFM-1540648821-18724</Description>
    </_dlc_DocIdUrl>
  </documentManagement>
</p:properties>
</file>

<file path=customXml/itemProps1.xml><?xml version="1.0" encoding="utf-8"?>
<ds:datastoreItem xmlns:ds="http://schemas.openxmlformats.org/officeDocument/2006/customXml" ds:itemID="{1BA4DD22-4E28-4E37-B81F-2D1C45AAF603}"/>
</file>

<file path=customXml/itemProps2.xml><?xml version="1.0" encoding="utf-8"?>
<ds:datastoreItem xmlns:ds="http://schemas.openxmlformats.org/officeDocument/2006/customXml" ds:itemID="{57276DC5-712B-4247-B2A8-D25211D83AA9}"/>
</file>

<file path=customXml/itemProps3.xml><?xml version="1.0" encoding="utf-8"?>
<ds:datastoreItem xmlns:ds="http://schemas.openxmlformats.org/officeDocument/2006/customXml" ds:itemID="{59A7DA6E-F31B-4072-8630-51AFF9BB0E64}"/>
</file>

<file path=customXml/itemProps4.xml><?xml version="1.0" encoding="utf-8"?>
<ds:datastoreItem xmlns:ds="http://schemas.openxmlformats.org/officeDocument/2006/customXml" ds:itemID="{48823434-4F34-473C-88A7-3DFA708F4356}"/>
</file>

<file path=docProps/app.xml><?xml version="1.0" encoding="utf-8"?>
<Properties xmlns="http://schemas.openxmlformats.org/officeDocument/2006/extended-properties" xmlns:vt="http://schemas.openxmlformats.org/officeDocument/2006/docPropsVTypes">
  <Template>Powerpoint lucht</Template>
  <TotalTime>768</TotalTime>
  <Words>3418</Words>
  <Application>Microsoft Office PowerPoint</Application>
  <PresentationFormat>Breedbeeld</PresentationFormat>
  <Paragraphs>270</Paragraphs>
  <Slides>23</Slides>
  <Notes>15</Notes>
  <HiddenSlides>4</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23</vt:i4>
      </vt:variant>
    </vt:vector>
  </HeadingPairs>
  <TitlesOfParts>
    <vt:vector size="28" baseType="lpstr">
      <vt:lpstr>Arial</vt:lpstr>
      <vt:lpstr>Calibri</vt:lpstr>
      <vt:lpstr>Impact</vt:lpstr>
      <vt:lpstr>Mangal</vt:lpstr>
      <vt:lpstr>Scouting Nederland</vt:lpstr>
      <vt:lpstr>Scouting &amp; privacy</vt:lpstr>
      <vt:lpstr>Scouting &amp; privacy</vt:lpstr>
      <vt:lpstr>Privacywetgeving</vt:lpstr>
      <vt:lpstr>Over welke dat hebben we het zoal</vt:lpstr>
      <vt:lpstr>Wat en waar leggen wij gegevens van onze leden vast?</vt:lpstr>
      <vt:lpstr>Je bent al met persoonsgegevens bezig als je…</vt:lpstr>
      <vt:lpstr>Wat zijn persoonsgegevens?</vt:lpstr>
      <vt:lpstr>Verwerken van persoonsgegevens</vt:lpstr>
      <vt:lpstr>Registratie van gegevens</vt:lpstr>
      <vt:lpstr>Raadplegen van persoonsgegevens</vt:lpstr>
      <vt:lpstr>Bewaren van persoonsgegevens</vt:lpstr>
      <vt:lpstr>Verstrekken en uitwisselen van persoonsgegevens</vt:lpstr>
      <vt:lpstr>Datalekken</vt:lpstr>
      <vt:lpstr>Wat moet je als groep doen?</vt:lpstr>
      <vt:lpstr>Mens</vt:lpstr>
      <vt:lpstr>Organisatie (1)</vt:lpstr>
      <vt:lpstr>Organisatie (2)</vt:lpstr>
      <vt:lpstr>Techniek</vt:lpstr>
      <vt:lpstr>Foto- en videomateriaal</vt:lpstr>
      <vt:lpstr>Gezondheidsformulieren</vt:lpstr>
      <vt:lpstr>Wat ga ik er van merken?</vt:lpstr>
      <vt:lpstr>Aan de slag met het stappenplan</vt:lpstr>
      <vt:lpstr>Waar vind ik wat? Wat als ik vragen heb?</vt:lpstr>
    </vt:vector>
  </TitlesOfParts>
  <Company>Scouting Nederland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Privacybeleid</dc:title>
  <dc:creator>Vermeij Lars</dc:creator>
  <cp:lastModifiedBy>Frank Defesche</cp:lastModifiedBy>
  <cp:revision>67</cp:revision>
  <dcterms:created xsi:type="dcterms:W3CDTF">2016-10-06T06:08:18Z</dcterms:created>
  <dcterms:modified xsi:type="dcterms:W3CDTF">2018-04-08T19:03:58Z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0x0101000C5478CA06E2F94C9A6BE7A6230522AC</vt:lpwstr>
  </property>
  <property fmtid="{D5CDD505-2E9C-101B-9397-08002B2CF9AE}" pid="3" name="_dlc_DocIdItemGuid">
    <vt:lpwstr>1ff6d404-6beb-46d1-a9d2-4f78e221bd0a</vt:lpwstr>
  </property>
</Properties>
</file>